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3" r:id="rId5"/>
    <p:sldId id="274" r:id="rId6"/>
    <p:sldId id="275" r:id="rId7"/>
    <p:sldId id="276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BF94"/>
    <a:srgbClr val="AFDEF8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literature-reading-english-language-arts-third-grade-usa/genres-literature-reading-english-language-arts-third-grade-usa/nonfiction-genres-literature-reading-english-language-arts-third-grade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literature-reading-english-language-arts-third-grade-usa/genres-literature-reading-english-language-arts-third-grade-usa/nonfiction-genres-literature-reading-english-language-arts-third-grade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028536" y="5486400"/>
            <a:ext cx="1078302" cy="709725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19909" y="3088257"/>
            <a:ext cx="1078302" cy="709725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Text Features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396925"/>
            <a:ext cx="7632700" cy="2157102"/>
          </a:xfrm>
          <a:prstGeom prst="rect">
            <a:avLst/>
          </a:prstGeom>
          <a:solidFill>
            <a:srgbClr val="F4BF94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Text features are included in nonfiction text to help the reader better understand the material. </a:t>
            </a:r>
          </a:p>
          <a:p>
            <a:endParaRPr lang="en-US" dirty="0"/>
          </a:p>
          <a:p>
            <a:r>
              <a:rPr lang="en-US" dirty="0"/>
              <a:t>There are many different types of text features that provide unique information to the reader, that can…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Tell or explain new information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Help the reader find information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883" y="2746459"/>
            <a:ext cx="5175367" cy="365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Headings and Subheadings </a:t>
            </a:r>
            <a:endParaRPr lang="en-GB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650" y="1473201"/>
            <a:ext cx="7632700" cy="1603104"/>
          </a:xfrm>
          <a:prstGeom prst="rect">
            <a:avLst/>
          </a:prstGeom>
          <a:solidFill>
            <a:srgbClr val="F4BF94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heading</a:t>
            </a:r>
            <a:r>
              <a:rPr lang="en-US" dirty="0"/>
              <a:t> is included at the top of the text, to tell the reader what the entire text is about.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b="1" dirty="0">
                <a:solidFill>
                  <a:srgbClr val="000000"/>
                </a:solidFill>
              </a:rPr>
              <a:t> subheading </a:t>
            </a:r>
            <a:r>
              <a:rPr lang="en-US" dirty="0">
                <a:solidFill>
                  <a:srgbClr val="000000"/>
                </a:solidFill>
              </a:rPr>
              <a:t>tells the reader what information they will find in the following paragraphs before the next subheading.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1476" y="3236910"/>
            <a:ext cx="3181047" cy="307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68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Photographs and Illustrations </a:t>
            </a:r>
            <a:endParaRPr lang="en-GB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650" y="1473201"/>
            <a:ext cx="7632700" cy="2308324"/>
          </a:xfrm>
          <a:prstGeom prst="rect">
            <a:avLst/>
          </a:prstGeom>
          <a:solidFill>
            <a:srgbClr val="F4BF94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Authors often choose to include photographs or illustrations to help the reader better understand the information.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photograph</a:t>
            </a:r>
            <a:r>
              <a:rPr lang="en-US" dirty="0"/>
              <a:t> may be an actual picture from an event in history or of a unique underwater creature. </a:t>
            </a:r>
          </a:p>
          <a:p>
            <a:endParaRPr lang="en-US" dirty="0"/>
          </a:p>
          <a:p>
            <a:r>
              <a:rPr lang="en-US" dirty="0"/>
              <a:t>An </a:t>
            </a:r>
            <a:r>
              <a:rPr lang="en-US" b="1" dirty="0"/>
              <a:t>illustration</a:t>
            </a:r>
            <a:r>
              <a:rPr lang="en-US" dirty="0"/>
              <a:t> may be a diagram that explains a complex body system or scientific process.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024" y="3928806"/>
            <a:ext cx="3814211" cy="21640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6803" y="3922271"/>
            <a:ext cx="2905531" cy="217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62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Captions and Labels</a:t>
            </a:r>
            <a:endParaRPr lang="en-GB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650" y="1835412"/>
            <a:ext cx="3598236" cy="3265097"/>
          </a:xfrm>
          <a:prstGeom prst="rect">
            <a:avLst/>
          </a:prstGeom>
          <a:solidFill>
            <a:srgbClr val="F4BF94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caption</a:t>
            </a:r>
            <a:r>
              <a:rPr lang="en-US" dirty="0"/>
              <a:t> briefly explains what a photograph or illustration is about. It is often a short phrase or sentence that is located directly next to or under the image.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label </a:t>
            </a:r>
            <a:r>
              <a:rPr lang="en-US" dirty="0"/>
              <a:t>points to a specific part of a photograph, illustration, or diagram, and tells you the name of that part.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4805" y="1835412"/>
            <a:ext cx="1503018" cy="3905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2668" y="5830349"/>
            <a:ext cx="3690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Skeletal system of a human</a:t>
            </a:r>
          </a:p>
        </p:txBody>
      </p:sp>
      <p:cxnSp>
        <p:nvCxnSpPr>
          <p:cNvPr id="7" name="Straight Arrow Connector 6"/>
          <p:cNvCxnSpPr>
            <a:cxnSpLocks/>
          </p:cNvCxnSpPr>
          <p:nvPr/>
        </p:nvCxnSpPr>
        <p:spPr>
          <a:xfrm>
            <a:off x="6719582" y="2038525"/>
            <a:ext cx="411060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cxnSpLocks/>
          </p:cNvCxnSpPr>
          <p:nvPr/>
        </p:nvCxnSpPr>
        <p:spPr>
          <a:xfrm flipH="1">
            <a:off x="5679347" y="2845266"/>
            <a:ext cx="587229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>
            <a:off x="5679347" y="4356682"/>
            <a:ext cx="587229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6744749" y="3491218"/>
            <a:ext cx="533074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096445" y="1845470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skull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44267" y="3290832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pelvis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3399" y="4142656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femur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53125" y="2631240"/>
            <a:ext cx="583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ribs</a:t>
            </a:r>
          </a:p>
        </p:txBody>
      </p:sp>
    </p:spTree>
    <p:extLst>
      <p:ext uri="{BB962C8B-B14F-4D97-AF65-F5344CB8AC3E}">
        <p14:creationId xmlns:p14="http://schemas.microsoft.com/office/powerpoint/2010/main" val="3098053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+mn-lt"/>
              </a:rPr>
              <a:t>Bold Words</a:t>
            </a:r>
            <a:endParaRPr lang="en-GB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650" y="1498113"/>
            <a:ext cx="7632700" cy="2157102"/>
          </a:xfrm>
          <a:prstGeom prst="rect">
            <a:avLst/>
          </a:prstGeom>
          <a:solidFill>
            <a:srgbClr val="F4BF94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Throughout the text, an author may choose to make a word </a:t>
            </a:r>
            <a:r>
              <a:rPr lang="en-US" b="1" dirty="0"/>
              <a:t>bold</a:t>
            </a:r>
            <a:r>
              <a:rPr lang="en-US" dirty="0"/>
              <a:t>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bold word </a:t>
            </a:r>
            <a:r>
              <a:rPr lang="en-US" dirty="0"/>
              <a:t>is often an important word to the subject of the text or a difficult word that the reader may not know.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If you see a bold word, there is a </a:t>
            </a:r>
            <a:r>
              <a:rPr lang="en-US"/>
              <a:t>good chance </a:t>
            </a:r>
            <a:r>
              <a:rPr lang="en-US" dirty="0"/>
              <a:t>you can find the definition in the glossary.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425" y="3770224"/>
            <a:ext cx="2255150" cy="232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60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Glossary</a:t>
            </a:r>
            <a:endParaRPr lang="en-GB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650" y="1473201"/>
            <a:ext cx="7632700" cy="1880103"/>
          </a:xfrm>
          <a:prstGeom prst="rect">
            <a:avLst/>
          </a:prstGeom>
          <a:solidFill>
            <a:srgbClr val="F4BF94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glossary </a:t>
            </a:r>
            <a:r>
              <a:rPr lang="en-US" dirty="0"/>
              <a:t>is included at the end of a book. </a:t>
            </a:r>
          </a:p>
          <a:p>
            <a:endParaRPr lang="en-US" dirty="0"/>
          </a:p>
          <a:p>
            <a:r>
              <a:rPr lang="en-US" dirty="0"/>
              <a:t>Bold words throughout the text are listed in alphabetical order.</a:t>
            </a:r>
          </a:p>
          <a:p>
            <a:endParaRPr lang="en-US" dirty="0"/>
          </a:p>
          <a:p>
            <a:r>
              <a:rPr lang="en-US" dirty="0"/>
              <a:t>Next to each word is a definition of the word to help the reader better understand the information.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827" y="3505879"/>
            <a:ext cx="5528345" cy="258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5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171</TotalTime>
  <Words>318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Twinkl SemiBold</vt:lpstr>
      <vt:lpstr>Twinkl</vt:lpstr>
      <vt:lpstr>Sassoon Infant Rg</vt:lpstr>
      <vt:lpstr>Office Theme</vt:lpstr>
      <vt:lpstr>PowerPoint Presentation</vt:lpstr>
      <vt:lpstr>Text Features</vt:lpstr>
      <vt:lpstr>Headings and Subheadings </vt:lpstr>
      <vt:lpstr>Photographs and Illustrations </vt:lpstr>
      <vt:lpstr>Captions and Labels</vt:lpstr>
      <vt:lpstr>Bold Words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SHF User</cp:lastModifiedBy>
  <cp:revision>24</cp:revision>
  <dcterms:created xsi:type="dcterms:W3CDTF">2017-09-29T12:33:15Z</dcterms:created>
  <dcterms:modified xsi:type="dcterms:W3CDTF">2020-04-26T13:41:23Z</dcterms:modified>
</cp:coreProperties>
</file>