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301" r:id="rId2"/>
    <p:sldId id="287" r:id="rId3"/>
    <p:sldId id="264" r:id="rId4"/>
    <p:sldId id="316" r:id="rId5"/>
    <p:sldId id="307" r:id="rId6"/>
    <p:sldId id="317" r:id="rId7"/>
    <p:sldId id="318" r:id="rId8"/>
    <p:sldId id="268" r:id="rId9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1"/>
      <p:bold r:id="rId12"/>
      <p:italic r:id="rId13"/>
      <p:boldItalic r:id="rId14"/>
    </p:embeddedFont>
    <p:embeddedFont>
      <p:font typeface="Sassoon Infant Md" panose="02000603050000020003" pitchFamily="50" charset="0"/>
      <p:regular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ACFA"/>
    <a:srgbClr val="FED89A"/>
    <a:srgbClr val="CCE59B"/>
    <a:srgbClr val="BBDC7B"/>
    <a:srgbClr val="C0EAFE"/>
    <a:srgbClr val="E6236A"/>
    <a:srgbClr val="CEEBFE"/>
    <a:srgbClr val="FDC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60"/>
      </p:cViewPr>
      <p:guideLst>
        <p:guide orient="horz" pos="2137"/>
        <p:guide pos="2880"/>
        <p:guide pos="340"/>
        <p:guide orient="horz" pos="3997"/>
        <p:guide pos="5420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0BCFE1B-279A-45D9-AEB0-B73BFD31C46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7A188F-7C86-4CE1-82A1-17E893C2641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E4FCF4-E289-4A03-A8D0-21A95E7EDCBB}" type="datetimeFigureOut">
              <a:rPr lang="en-GB"/>
              <a:pPr>
                <a:defRPr/>
              </a:pPr>
              <a:t>02/04/2020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495415-1AD6-4BE0-9D7D-A66B0F4A42F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E771B1-F9AA-4685-9548-BF85BC0096B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DF20CEC-3EA1-4DC4-A495-BCFB734C031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4DC28C6-375E-453D-AB7B-308EDF38BD9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129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DE301A0-CE75-43E6-820B-29BB391D9E4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55013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28984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9282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120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4690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1" r:id="rId4"/>
    <p:sldLayoutId id="2147483902" r:id="rId5"/>
    <p:sldLayoutId id="214748390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4.m4a"/><Relationship Id="rId7" Type="http://schemas.openxmlformats.org/officeDocument/2006/relationships/image" Target="../media/image12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5.png"/><Relationship Id="rId10" Type="http://schemas.openxmlformats.org/officeDocument/2006/relationships/image" Target="../media/image18.png"/><Relationship Id="rId4" Type="http://schemas.openxmlformats.org/officeDocument/2006/relationships/image" Target="../media/image6.png"/><Relationship Id="rId9" Type="http://schemas.openxmlformats.org/officeDocument/2006/relationships/image" Target="../media/image17.png"/><Relationship Id="rId1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6.m4a"/><Relationship Id="rId7" Type="http://schemas.openxmlformats.org/officeDocument/2006/relationships/image" Target="../media/image23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11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5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090BF43-5FD3-4CC6-BCE0-CF9C8611BD00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7">
            <a:extLst>
              <a:ext uri="{FF2B5EF4-FFF2-40B4-BE49-F238E27FC236}">
                <a16:creationId xmlns:a16="http://schemas.microsoft.com/office/drawing/2014/main" id="{85C87993-60E3-4368-86E5-C8D6C182F52A}"/>
              </a:ext>
            </a:extLst>
          </p:cNvPr>
          <p:cNvSpPr txBox="1">
            <a:spLocks/>
          </p:cNvSpPr>
          <p:nvPr/>
        </p:nvSpPr>
        <p:spPr>
          <a:xfrm>
            <a:off x="628650" y="582613"/>
            <a:ext cx="7886700" cy="13255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4800" dirty="0">
                <a:latin typeface="+mj-lt"/>
                <a:cs typeface="BPreplay"/>
              </a:rPr>
              <a:t>Apostrophes for Possession</a:t>
            </a:r>
            <a:endParaRPr lang="en-GB" sz="4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7172" name="Twinkl Logo"/>
          <p:cNvPicPr>
            <a:picLocks noChangeAspect="1"/>
          </p:cNvPicPr>
          <p:nvPr/>
        </p:nvPicPr>
        <p:blipFill>
          <a:blip r:embed="rId4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0928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99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1FF7873-F564-4C4A-92EC-66527BE468C4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83BB870E-FE9B-43B3-800F-AC81A604A319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19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819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819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use apostrophes to show where someone or something belongs.</a:t>
            </a:r>
            <a:endParaRPr lang="en-GB" altLang="en-US" smtClean="0">
              <a:latin typeface="BPreplay" pitchFamily="50" charset="0"/>
              <a:cs typeface="BPreplay" pitchFamily="50" charset="0"/>
            </a:endParaRPr>
          </a:p>
        </p:txBody>
      </p:sp>
      <p:sp>
        <p:nvSpPr>
          <p:cNvPr id="819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/>
              <a:t>I know when I need to use an apostrophe to show possession.</a:t>
            </a:r>
          </a:p>
          <a:p>
            <a:r>
              <a:rPr lang="en-GB" altLang="en-US"/>
              <a:t>I can use possessive apostrophes correctly.</a:t>
            </a:r>
          </a:p>
          <a:p>
            <a:r>
              <a:rPr lang="en-GB" altLang="en-US"/>
              <a:t>I can identify possessive apostrophes when I’m reading.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5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956406F-2567-4AE2-80F2-7FD2A052A94F}"/>
              </a:ext>
            </a:extLst>
          </p:cNvPr>
          <p:cNvSpPr/>
          <p:nvPr/>
        </p:nvSpPr>
        <p:spPr>
          <a:xfrm>
            <a:off x="755650" y="5475288"/>
            <a:ext cx="2484438" cy="6619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BC0848-6FD3-45BE-A9C8-9E85ACE42D43}"/>
              </a:ext>
            </a:extLst>
          </p:cNvPr>
          <p:cNvSpPr/>
          <p:nvPr/>
        </p:nvSpPr>
        <p:spPr>
          <a:xfrm>
            <a:off x="750888" y="3222625"/>
            <a:ext cx="2484437" cy="2166938"/>
          </a:xfrm>
          <a:prstGeom prst="rect">
            <a:avLst/>
          </a:prstGeom>
          <a:solidFill>
            <a:srgbClr val="FED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CBBE87F-EE40-4DC6-8D9D-1F02E963B4BE}"/>
              </a:ext>
            </a:extLst>
          </p:cNvPr>
          <p:cNvSpPr/>
          <p:nvPr/>
        </p:nvSpPr>
        <p:spPr>
          <a:xfrm>
            <a:off x="5905500" y="3222625"/>
            <a:ext cx="2482850" cy="2174875"/>
          </a:xfrm>
          <a:prstGeom prst="rect">
            <a:avLst/>
          </a:prstGeom>
          <a:solidFill>
            <a:srgbClr val="FED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D5F6300-A280-4BB7-A176-E605C520CDAA}"/>
              </a:ext>
            </a:extLst>
          </p:cNvPr>
          <p:cNvSpPr/>
          <p:nvPr/>
        </p:nvSpPr>
        <p:spPr>
          <a:xfrm>
            <a:off x="3327400" y="3222625"/>
            <a:ext cx="2484438" cy="2166938"/>
          </a:xfrm>
          <a:prstGeom prst="rect">
            <a:avLst/>
          </a:prstGeom>
          <a:solidFill>
            <a:srgbClr val="FED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4" name="Title 5">
            <a:extLst>
              <a:ext uri="{FF2B5EF4-FFF2-40B4-BE49-F238E27FC236}">
                <a16:creationId xmlns:a16="http://schemas.microsoft.com/office/drawing/2014/main" id="{BB32A326-C15D-4FB0-A40B-32929EDE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200"/>
              <a:t>Who Does It Belong To?</a:t>
            </a:r>
          </a:p>
        </p:txBody>
      </p:sp>
      <p:pic>
        <p:nvPicPr>
          <p:cNvPr id="9223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id="{E1C2ECFA-5383-4921-A7C6-7536CAE77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400" y="1946275"/>
            <a:ext cx="37036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>
              <a:defRPr/>
            </a:pPr>
            <a:r>
              <a:rPr lang="en-GB" altLang="en-US" sz="4400" dirty="0">
                <a:latin typeface="+mj-lt"/>
              </a:rPr>
              <a:t>Possession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746B95-8F6B-4257-99A3-966D3118CCE5}"/>
              </a:ext>
            </a:extLst>
          </p:cNvPr>
          <p:cNvSpPr/>
          <p:nvPr/>
        </p:nvSpPr>
        <p:spPr>
          <a:xfrm>
            <a:off x="4633913" y="1566863"/>
            <a:ext cx="3754437" cy="1557337"/>
          </a:xfrm>
          <a:prstGeom prst="rect">
            <a:avLst/>
          </a:prstGeom>
          <a:solidFill>
            <a:srgbClr val="CCE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EB2E899-1E60-4B20-9D66-E5A9FE225693}"/>
              </a:ext>
            </a:extLst>
          </p:cNvPr>
          <p:cNvSpPr/>
          <p:nvPr/>
        </p:nvSpPr>
        <p:spPr>
          <a:xfrm>
            <a:off x="755650" y="1566863"/>
            <a:ext cx="3735388" cy="1557337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71" name="TextBox 1"/>
          <p:cNvSpPr txBox="1">
            <a:spLocks noChangeArrowheads="1"/>
          </p:cNvSpPr>
          <p:nvPr/>
        </p:nvSpPr>
        <p:spPr bwMode="auto">
          <a:xfrm>
            <a:off x="4714875" y="1757363"/>
            <a:ext cx="3603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When we own or </a:t>
            </a:r>
            <a:br>
              <a:rPr lang="en-GB" altLang="en-US" sz="2400">
                <a:solidFill>
                  <a:schemeClr val="tx1"/>
                </a:solidFill>
              </a:rPr>
            </a:br>
            <a:r>
              <a:rPr lang="en-GB" altLang="en-US" sz="2400">
                <a:solidFill>
                  <a:schemeClr val="tx1"/>
                </a:solidFill>
              </a:rPr>
              <a:t>have something it </a:t>
            </a:r>
            <a:br>
              <a:rPr lang="en-GB" altLang="en-US" sz="2400">
                <a:solidFill>
                  <a:schemeClr val="tx1"/>
                </a:solidFill>
              </a:rPr>
            </a:br>
            <a:r>
              <a:rPr lang="en-GB" altLang="en-US" sz="2400">
                <a:solidFill>
                  <a:schemeClr val="tx1"/>
                </a:solidFill>
              </a:rPr>
              <a:t>is called possession. </a:t>
            </a:r>
          </a:p>
        </p:txBody>
      </p:sp>
      <p:sp>
        <p:nvSpPr>
          <p:cNvPr id="15372" name="TextBox 1"/>
          <p:cNvSpPr txBox="1">
            <a:spLocks noChangeArrowheads="1"/>
          </p:cNvSpPr>
          <p:nvPr/>
        </p:nvSpPr>
        <p:spPr bwMode="auto">
          <a:xfrm>
            <a:off x="868363" y="5483225"/>
            <a:ext cx="22590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blue bike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belongs to Isa.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2048715-B4E8-4C48-95C7-53B83945AE64}"/>
              </a:ext>
            </a:extLst>
          </p:cNvPr>
          <p:cNvSpPr/>
          <p:nvPr/>
        </p:nvSpPr>
        <p:spPr>
          <a:xfrm>
            <a:off x="5905500" y="5475288"/>
            <a:ext cx="2482850" cy="6619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74" name="TextBox 1"/>
          <p:cNvSpPr txBox="1">
            <a:spLocks noChangeArrowheads="1"/>
          </p:cNvSpPr>
          <p:nvPr/>
        </p:nvSpPr>
        <p:spPr bwMode="auto">
          <a:xfrm>
            <a:off x="6018213" y="5492750"/>
            <a:ext cx="22574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football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belongs to Samera.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B13285A-2622-42A2-B30C-92D3A35153C2}"/>
              </a:ext>
            </a:extLst>
          </p:cNvPr>
          <p:cNvSpPr/>
          <p:nvPr/>
        </p:nvSpPr>
        <p:spPr>
          <a:xfrm>
            <a:off x="3330575" y="5475288"/>
            <a:ext cx="2484438" cy="6619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76" name="TextBox 1"/>
          <p:cNvSpPr txBox="1">
            <a:spLocks noChangeArrowheads="1"/>
          </p:cNvSpPr>
          <p:nvPr/>
        </p:nvSpPr>
        <p:spPr bwMode="auto">
          <a:xfrm>
            <a:off x="3443288" y="5472113"/>
            <a:ext cx="22574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red car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belongs to Jodie.</a:t>
            </a:r>
          </a:p>
        </p:txBody>
      </p:sp>
      <p:pic>
        <p:nvPicPr>
          <p:cNvPr id="15377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" y="3641725"/>
            <a:ext cx="224948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8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38" y="3533775"/>
            <a:ext cx="152717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9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75" y="3500438"/>
            <a:ext cx="2243138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29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7" grpId="0" animBg="1"/>
      <p:bldP spid="2" grpId="0" animBg="1"/>
      <p:bldP spid="12" grpId="0" animBg="1"/>
      <p:bldP spid="13" grpId="0" animBg="1"/>
      <p:bldP spid="7" grpId="0" animBg="1"/>
      <p:bldP spid="15371" grpId="0"/>
      <p:bldP spid="15372" grpId="0"/>
      <p:bldP spid="18" grpId="0" animBg="1"/>
      <p:bldP spid="15374" grpId="0"/>
      <p:bldP spid="20" grpId="0" animBg="1"/>
      <p:bldP spid="153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>
            <a:extLst>
              <a:ext uri="{FF2B5EF4-FFF2-40B4-BE49-F238E27FC236}">
                <a16:creationId xmlns:a16="http://schemas.microsoft.com/office/drawing/2014/main" id="{1DFA0D3D-837E-41F3-9B4C-CFAD36C9E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 sz="3200"/>
              <a:t>Apostrophes to</a:t>
            </a:r>
            <a:br>
              <a:rPr lang="en-GB" altLang="en-US" sz="3200"/>
            </a:br>
            <a:r>
              <a:rPr lang="en-GB" altLang="en-US" sz="3200"/>
              <a:t>Show Possession</a:t>
            </a:r>
          </a:p>
        </p:txBody>
      </p:sp>
      <p:pic>
        <p:nvPicPr>
          <p:cNvPr id="10243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1"/>
          <p:cNvSpPr txBox="1">
            <a:spLocks noChangeArrowheads="1"/>
          </p:cNvSpPr>
          <p:nvPr/>
        </p:nvSpPr>
        <p:spPr bwMode="auto">
          <a:xfrm>
            <a:off x="927100" y="1808163"/>
            <a:ext cx="4664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Sassoon Infant Md" pitchFamily="50" charset="0"/>
              </a:rPr>
              <a:t>These are Maddison’s parents.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8C413C3-120C-43D2-8F97-3F7CC72029A9}"/>
              </a:ext>
            </a:extLst>
          </p:cNvPr>
          <p:cNvSpPr/>
          <p:nvPr/>
        </p:nvSpPr>
        <p:spPr>
          <a:xfrm>
            <a:off x="760413" y="4064000"/>
            <a:ext cx="5011737" cy="2065338"/>
          </a:xfrm>
          <a:prstGeom prst="rect">
            <a:avLst/>
          </a:prstGeom>
          <a:solidFill>
            <a:srgbClr val="FED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57AE4CC-A0A5-4EC1-BB7E-E41E652A00CA}"/>
              </a:ext>
            </a:extLst>
          </p:cNvPr>
          <p:cNvSpPr/>
          <p:nvPr/>
        </p:nvSpPr>
        <p:spPr>
          <a:xfrm>
            <a:off x="760413" y="1566863"/>
            <a:ext cx="4992687" cy="946150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TextBox 1"/>
          <p:cNvSpPr txBox="1">
            <a:spLocks noChangeArrowheads="1"/>
          </p:cNvSpPr>
          <p:nvPr/>
        </p:nvSpPr>
        <p:spPr bwMode="auto">
          <a:xfrm>
            <a:off x="803275" y="4484688"/>
            <a:ext cx="4787900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The apostrophe in this sentence tells us that the parents belong to Maddison.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/>
              <a:t>We need the apostrophe to make it clear to our reader who it belongs to.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F2B1658-FBB1-495F-85DC-6CC54624ED8B}"/>
              </a:ext>
            </a:extLst>
          </p:cNvPr>
          <p:cNvSpPr/>
          <p:nvPr/>
        </p:nvSpPr>
        <p:spPr>
          <a:xfrm>
            <a:off x="5865813" y="1544638"/>
            <a:ext cx="2522537" cy="4584700"/>
          </a:xfrm>
          <a:prstGeom prst="rect">
            <a:avLst/>
          </a:prstGeom>
          <a:solidFill>
            <a:srgbClr val="CCE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7283E68-E0DD-4EAD-8760-8991F136397F}"/>
              </a:ext>
            </a:extLst>
          </p:cNvPr>
          <p:cNvSpPr/>
          <p:nvPr/>
        </p:nvSpPr>
        <p:spPr>
          <a:xfrm>
            <a:off x="755650" y="3341688"/>
            <a:ext cx="6122988" cy="6365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2" name="TextBox 1"/>
          <p:cNvSpPr txBox="1">
            <a:spLocks noChangeArrowheads="1"/>
          </p:cNvSpPr>
          <p:nvPr/>
        </p:nvSpPr>
        <p:spPr bwMode="auto">
          <a:xfrm>
            <a:off x="777875" y="3446463"/>
            <a:ext cx="4914900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2400"/>
              <a:t>This sentence contains an apostrophe.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4D04620-D164-4596-A6EA-96DABF4D7E6F}"/>
              </a:ext>
            </a:extLst>
          </p:cNvPr>
          <p:cNvSpPr/>
          <p:nvPr/>
        </p:nvSpPr>
        <p:spPr>
          <a:xfrm>
            <a:off x="760413" y="2619375"/>
            <a:ext cx="5011737" cy="636588"/>
          </a:xfrm>
          <a:prstGeom prst="rect">
            <a:avLst/>
          </a:prstGeom>
          <a:solidFill>
            <a:srgbClr val="30AC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6" name="TextBox 1"/>
          <p:cNvSpPr txBox="1">
            <a:spLocks noChangeArrowheads="1"/>
          </p:cNvSpPr>
          <p:nvPr/>
        </p:nvSpPr>
        <p:spPr bwMode="auto">
          <a:xfrm>
            <a:off x="815975" y="2647950"/>
            <a:ext cx="47752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What do you notice about this sentence? </a:t>
            </a:r>
            <a:br>
              <a:rPr lang="en-GB" altLang="en-US"/>
            </a:br>
            <a:r>
              <a:rPr lang="en-GB" altLang="en-US"/>
              <a:t>Look at the name Maddison.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2B831E6-7D4A-4EDA-88CB-2794434D46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331" y="1880679"/>
            <a:ext cx="1562727" cy="2233222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pic>
        <p:nvPicPr>
          <p:cNvPr id="10254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762375"/>
            <a:ext cx="159385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522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3" grpId="0" animBg="1"/>
      <p:bldP spid="25" grpId="0"/>
      <p:bldP spid="41" grpId="0" animBg="1"/>
      <p:bldP spid="42" grpId="0"/>
      <p:bldP spid="43" grpId="0" animBg="1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3FDF55F-16ED-49FC-9738-79809AC0BDDF}"/>
              </a:ext>
            </a:extLst>
          </p:cNvPr>
          <p:cNvSpPr/>
          <p:nvPr/>
        </p:nvSpPr>
        <p:spPr>
          <a:xfrm>
            <a:off x="758825" y="3151188"/>
            <a:ext cx="7629525" cy="2978150"/>
          </a:xfrm>
          <a:prstGeom prst="rect">
            <a:avLst/>
          </a:prstGeom>
          <a:solidFill>
            <a:srgbClr val="FED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339" name="Title 5">
            <a:extLst>
              <a:ext uri="{FF2B5EF4-FFF2-40B4-BE49-F238E27FC236}">
                <a16:creationId xmlns:a16="http://schemas.microsoft.com/office/drawing/2014/main" id="{4CEE0B3C-8FD3-4A21-9C4A-2A0AB6E87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200"/>
              <a:t>Who Does It Belong To?</a:t>
            </a:r>
          </a:p>
        </p:txBody>
      </p:sp>
      <p:pic>
        <p:nvPicPr>
          <p:cNvPr id="11268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E143553-8142-45AD-A464-6728744FAB11}"/>
              </a:ext>
            </a:extLst>
          </p:cNvPr>
          <p:cNvSpPr/>
          <p:nvPr/>
        </p:nvSpPr>
        <p:spPr>
          <a:xfrm>
            <a:off x="750888" y="1566863"/>
            <a:ext cx="1836737" cy="1484312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29E721-2EC2-4E32-ADAC-1F013B78DFE8}"/>
              </a:ext>
            </a:extLst>
          </p:cNvPr>
          <p:cNvSpPr/>
          <p:nvPr/>
        </p:nvSpPr>
        <p:spPr>
          <a:xfrm>
            <a:off x="6553200" y="1566863"/>
            <a:ext cx="1835150" cy="1484312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A76F337-3057-4CE6-AF50-0F5691B49DDD}"/>
              </a:ext>
            </a:extLst>
          </p:cNvPr>
          <p:cNvSpPr/>
          <p:nvPr/>
        </p:nvSpPr>
        <p:spPr>
          <a:xfrm>
            <a:off x="2684463" y="1566863"/>
            <a:ext cx="1836737" cy="1484312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4F824-3497-461E-BD9F-54F1CC261C8A}"/>
              </a:ext>
            </a:extLst>
          </p:cNvPr>
          <p:cNvSpPr/>
          <p:nvPr/>
        </p:nvSpPr>
        <p:spPr>
          <a:xfrm>
            <a:off x="4619625" y="1566863"/>
            <a:ext cx="1835150" cy="1484312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27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0024">
            <a:off x="3024188" y="1706563"/>
            <a:ext cx="1157287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099"/>
          <a:stretch>
            <a:fillRect/>
          </a:stretch>
        </p:blipFill>
        <p:spPr bwMode="auto">
          <a:xfrm>
            <a:off x="4748213" y="1647825"/>
            <a:ext cx="159702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1666875"/>
            <a:ext cx="1382712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14"/>
          <a:stretch>
            <a:fillRect/>
          </a:stretch>
        </p:blipFill>
        <p:spPr bwMode="auto">
          <a:xfrm>
            <a:off x="6802438" y="4725988"/>
            <a:ext cx="1585912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50"/>
          <a:stretch>
            <a:fillRect/>
          </a:stretch>
        </p:blipFill>
        <p:spPr bwMode="auto">
          <a:xfrm>
            <a:off x="5133975" y="4725988"/>
            <a:ext cx="12509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37"/>
          <a:stretch>
            <a:fillRect/>
          </a:stretch>
        </p:blipFill>
        <p:spPr bwMode="auto">
          <a:xfrm>
            <a:off x="2670175" y="4632325"/>
            <a:ext cx="1889125" cy="149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9" r="21748" b="66254"/>
          <a:stretch>
            <a:fillRect/>
          </a:stretch>
        </p:blipFill>
        <p:spPr bwMode="auto">
          <a:xfrm>
            <a:off x="752475" y="4743450"/>
            <a:ext cx="1635125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80" name="Group 18"/>
          <p:cNvGrpSpPr>
            <a:grpSpLocks/>
          </p:cNvGrpSpPr>
          <p:nvPr/>
        </p:nvGrpSpPr>
        <p:grpSpPr bwMode="auto">
          <a:xfrm>
            <a:off x="6562725" y="3676650"/>
            <a:ext cx="1739900" cy="1104900"/>
            <a:chOff x="6668661" y="3826025"/>
            <a:chExt cx="1739797" cy="1103909"/>
          </a:xfrm>
        </p:grpSpPr>
        <p:pic>
          <p:nvPicPr>
            <p:cNvPr id="11296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68661" y="3826025"/>
              <a:ext cx="1724228" cy="110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7" name="TextBox 1"/>
            <p:cNvSpPr txBox="1">
              <a:spLocks noChangeArrowheads="1"/>
            </p:cNvSpPr>
            <p:nvPr/>
          </p:nvSpPr>
          <p:spPr bwMode="auto">
            <a:xfrm>
              <a:off x="6735767" y="3918528"/>
              <a:ext cx="167269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Sassoon Infant Md" pitchFamily="50" charset="0"/>
                </a:rPr>
                <a:t>This is my favourite book.</a:t>
              </a:r>
            </a:p>
          </p:txBody>
        </p:sp>
      </p:grpSp>
      <p:grpSp>
        <p:nvGrpSpPr>
          <p:cNvPr id="11281" name="Group 24"/>
          <p:cNvGrpSpPr>
            <a:grpSpLocks/>
          </p:cNvGrpSpPr>
          <p:nvPr/>
        </p:nvGrpSpPr>
        <p:grpSpPr bwMode="auto">
          <a:xfrm>
            <a:off x="2759075" y="3676650"/>
            <a:ext cx="1725613" cy="1104900"/>
            <a:chOff x="2759762" y="3826025"/>
            <a:chExt cx="1724228" cy="1103909"/>
          </a:xfrm>
        </p:grpSpPr>
        <p:pic>
          <p:nvPicPr>
            <p:cNvPr id="11294" name="Picture 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59762" y="3826025"/>
              <a:ext cx="1724228" cy="110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5" name="TextBox 1"/>
            <p:cNvSpPr txBox="1">
              <a:spLocks noChangeArrowheads="1"/>
            </p:cNvSpPr>
            <p:nvPr/>
          </p:nvSpPr>
          <p:spPr bwMode="auto">
            <a:xfrm>
              <a:off x="3016415" y="3965082"/>
              <a:ext cx="1308912" cy="590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Sassoon Infant Md" pitchFamily="50" charset="0"/>
                </a:rPr>
                <a:t>This kite is amazing.</a:t>
              </a:r>
            </a:p>
          </p:txBody>
        </p:sp>
      </p:grpSp>
      <p:grpSp>
        <p:nvGrpSpPr>
          <p:cNvPr id="11282" name="Group 29"/>
          <p:cNvGrpSpPr>
            <a:grpSpLocks/>
          </p:cNvGrpSpPr>
          <p:nvPr/>
        </p:nvGrpSpPr>
        <p:grpSpPr bwMode="auto">
          <a:xfrm>
            <a:off x="4637088" y="3452813"/>
            <a:ext cx="1724025" cy="1103312"/>
            <a:chOff x="4637241" y="3602003"/>
            <a:chExt cx="1724228" cy="1103909"/>
          </a:xfrm>
        </p:grpSpPr>
        <p:pic>
          <p:nvPicPr>
            <p:cNvPr id="11292" name="Picture 2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7241" y="3602003"/>
              <a:ext cx="1724228" cy="110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3" name="TextBox 1"/>
            <p:cNvSpPr txBox="1">
              <a:spLocks noChangeArrowheads="1"/>
            </p:cNvSpPr>
            <p:nvPr/>
          </p:nvSpPr>
          <p:spPr bwMode="auto">
            <a:xfrm>
              <a:off x="4742630" y="3712487"/>
              <a:ext cx="158534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latin typeface="Sassoon Infant Md" pitchFamily="50" charset="0"/>
                </a:rPr>
                <a:t>I love my skipping rope.</a:t>
              </a:r>
            </a:p>
          </p:txBody>
        </p:sp>
      </p:grpSp>
      <p:grpSp>
        <p:nvGrpSpPr>
          <p:cNvPr id="11283" name="Group 16"/>
          <p:cNvGrpSpPr>
            <a:grpSpLocks/>
          </p:cNvGrpSpPr>
          <p:nvPr/>
        </p:nvGrpSpPr>
        <p:grpSpPr bwMode="auto">
          <a:xfrm>
            <a:off x="865188" y="3452813"/>
            <a:ext cx="1724025" cy="1103312"/>
            <a:chOff x="954236" y="3602003"/>
            <a:chExt cx="1724228" cy="1103909"/>
          </a:xfrm>
        </p:grpSpPr>
        <p:pic>
          <p:nvPicPr>
            <p:cNvPr id="11290" name="Picture 1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236" y="3602003"/>
              <a:ext cx="1724228" cy="110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1" name="TextBox 1"/>
            <p:cNvSpPr txBox="1">
              <a:spLocks noChangeArrowheads="1"/>
            </p:cNvSpPr>
            <p:nvPr/>
          </p:nvSpPr>
          <p:spPr bwMode="auto">
            <a:xfrm>
              <a:off x="973540" y="3735519"/>
              <a:ext cx="1685475" cy="590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Sassoon Infant Md" pitchFamily="50" charset="0"/>
                </a:rPr>
                <a:t>My skateboard is very fast.</a:t>
              </a:r>
            </a:p>
          </p:txBody>
        </p:sp>
      </p:grpSp>
      <p:pic>
        <p:nvPicPr>
          <p:cNvPr id="11284" name="Picture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38" y="1844675"/>
            <a:ext cx="1595437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TextBox 37"/>
          <p:cNvSpPr txBox="1">
            <a:spLocks noChangeArrowheads="1"/>
          </p:cNvSpPr>
          <p:nvPr/>
        </p:nvSpPr>
        <p:spPr bwMode="auto">
          <a:xfrm>
            <a:off x="2005013" y="5776913"/>
            <a:ext cx="841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Sassoon Infant Md" pitchFamily="50" charset="0"/>
              </a:rPr>
              <a:t>Sophie</a:t>
            </a:r>
          </a:p>
        </p:txBody>
      </p:sp>
      <p:sp>
        <p:nvSpPr>
          <p:cNvPr id="11286" name="TextBox 38"/>
          <p:cNvSpPr txBox="1">
            <a:spLocks noChangeArrowheads="1"/>
          </p:cNvSpPr>
          <p:nvPr/>
        </p:nvSpPr>
        <p:spPr bwMode="auto">
          <a:xfrm>
            <a:off x="3983038" y="5467350"/>
            <a:ext cx="841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Sassoon Infant Md" pitchFamily="50" charset="0"/>
              </a:rPr>
              <a:t>Jared</a:t>
            </a:r>
          </a:p>
        </p:txBody>
      </p:sp>
      <p:sp>
        <p:nvSpPr>
          <p:cNvPr id="11287" name="TextBox 39"/>
          <p:cNvSpPr txBox="1">
            <a:spLocks noChangeArrowheads="1"/>
          </p:cNvSpPr>
          <p:nvPr/>
        </p:nvSpPr>
        <p:spPr bwMode="auto">
          <a:xfrm>
            <a:off x="6570663" y="5359400"/>
            <a:ext cx="93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Sassoon Infant Md" pitchFamily="50" charset="0"/>
              </a:rPr>
              <a:t>Aqueeb</a:t>
            </a:r>
          </a:p>
        </p:txBody>
      </p:sp>
      <p:sp>
        <p:nvSpPr>
          <p:cNvPr id="11288" name="TextBox 40"/>
          <p:cNvSpPr txBox="1">
            <a:spLocks noChangeArrowheads="1"/>
          </p:cNvSpPr>
          <p:nvPr/>
        </p:nvSpPr>
        <p:spPr bwMode="auto">
          <a:xfrm>
            <a:off x="4464050" y="5795963"/>
            <a:ext cx="841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Sassoon Infant Md" pitchFamily="50" charset="0"/>
              </a:rPr>
              <a:t>Anna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146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56AE25E1-78C5-4940-A662-6AE3052FBA28}"/>
              </a:ext>
            </a:extLst>
          </p:cNvPr>
          <p:cNvSpPr/>
          <p:nvPr/>
        </p:nvSpPr>
        <p:spPr>
          <a:xfrm>
            <a:off x="755650" y="2940050"/>
            <a:ext cx="3756025" cy="1557338"/>
          </a:xfrm>
          <a:prstGeom prst="rect">
            <a:avLst/>
          </a:prstGeom>
          <a:solidFill>
            <a:srgbClr val="FED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F628C19-9BF9-4AB4-8B18-832B425527D2}"/>
              </a:ext>
            </a:extLst>
          </p:cNvPr>
          <p:cNvSpPr/>
          <p:nvPr/>
        </p:nvSpPr>
        <p:spPr>
          <a:xfrm>
            <a:off x="760413" y="1566863"/>
            <a:ext cx="3754437" cy="1281112"/>
          </a:xfrm>
          <a:prstGeom prst="rect">
            <a:avLst/>
          </a:prstGeom>
          <a:solidFill>
            <a:srgbClr val="92D05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83223-B2E6-4773-BC19-2DB1F10C7E91}"/>
              </a:ext>
            </a:extLst>
          </p:cNvPr>
          <p:cNvSpPr/>
          <p:nvPr/>
        </p:nvSpPr>
        <p:spPr>
          <a:xfrm>
            <a:off x="755650" y="4587875"/>
            <a:ext cx="3756025" cy="1541463"/>
          </a:xfrm>
          <a:prstGeom prst="rect">
            <a:avLst/>
          </a:prstGeom>
          <a:solidFill>
            <a:srgbClr val="CCE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7" name="Title 5">
            <a:extLst>
              <a:ext uri="{FF2B5EF4-FFF2-40B4-BE49-F238E27FC236}">
                <a16:creationId xmlns:a16="http://schemas.microsoft.com/office/drawing/2014/main" id="{82AB4100-F831-4C2F-8506-63E58BAFD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 sz="3200"/>
              <a:t>Apostrophes to</a:t>
            </a:r>
            <a:br>
              <a:rPr lang="en-GB" altLang="en-US" sz="3200"/>
            </a:br>
            <a:r>
              <a:rPr lang="en-GB" altLang="en-US" sz="3200"/>
              <a:t>Show Possession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Box 1"/>
          <p:cNvSpPr txBox="1">
            <a:spLocks noChangeArrowheads="1"/>
          </p:cNvSpPr>
          <p:nvPr/>
        </p:nvSpPr>
        <p:spPr bwMode="auto">
          <a:xfrm>
            <a:off x="773113" y="1614488"/>
            <a:ext cx="36607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When we say something belongs to someone, we add an ‘</a:t>
            </a:r>
            <a:r>
              <a:rPr lang="en-GB" altLang="en-US" b="1">
                <a:solidFill>
                  <a:schemeClr val="tx1"/>
                </a:solidFill>
              </a:rPr>
              <a:t>s</a:t>
            </a:r>
            <a:r>
              <a:rPr lang="en-GB" altLang="en-US">
                <a:solidFill>
                  <a:schemeClr val="tx1"/>
                </a:solidFill>
              </a:rPr>
              <a:t>’ to the end of the word. However we also do this when the word becomes plural.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3070225"/>
            <a:ext cx="93662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113" y="4799013"/>
            <a:ext cx="2443162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1"/>
          <p:cNvSpPr txBox="1">
            <a:spLocks noChangeArrowheads="1"/>
          </p:cNvSpPr>
          <p:nvPr/>
        </p:nvSpPr>
        <p:spPr bwMode="auto">
          <a:xfrm>
            <a:off x="822325" y="3514725"/>
            <a:ext cx="1285875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2400">
                <a:latin typeface="Sassoon Infant Md" pitchFamily="50" charset="0"/>
              </a:rPr>
              <a:t>one cat</a:t>
            </a:r>
          </a:p>
        </p:txBody>
      </p:sp>
      <p:sp>
        <p:nvSpPr>
          <p:cNvPr id="17" name="TextBox 1"/>
          <p:cNvSpPr txBox="1">
            <a:spLocks noChangeArrowheads="1"/>
          </p:cNvSpPr>
          <p:nvPr/>
        </p:nvSpPr>
        <p:spPr bwMode="auto">
          <a:xfrm>
            <a:off x="822325" y="5146675"/>
            <a:ext cx="1390650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2400">
                <a:latin typeface="Sassoon Infant Md" pitchFamily="50" charset="0"/>
              </a:rPr>
              <a:t>two cats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5BBBE64-55D9-451D-9220-F0B2D26E20A4}"/>
              </a:ext>
            </a:extLst>
          </p:cNvPr>
          <p:cNvSpPr/>
          <p:nvPr/>
        </p:nvSpPr>
        <p:spPr>
          <a:xfrm>
            <a:off x="4632325" y="1566863"/>
            <a:ext cx="3768725" cy="1281112"/>
          </a:xfrm>
          <a:prstGeom prst="rect">
            <a:avLst/>
          </a:prstGeom>
          <a:solidFill>
            <a:srgbClr val="30ACF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TextBox 1"/>
          <p:cNvSpPr txBox="1">
            <a:spLocks noChangeArrowheads="1"/>
          </p:cNvSpPr>
          <p:nvPr/>
        </p:nvSpPr>
        <p:spPr bwMode="auto">
          <a:xfrm>
            <a:off x="4651375" y="1743075"/>
            <a:ext cx="36750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 we add an apostrophe before the ‘</a:t>
            </a:r>
            <a:r>
              <a:rPr lang="en-GB" altLang="en-US" b="1">
                <a:solidFill>
                  <a:schemeClr val="tx1"/>
                </a:solidFill>
              </a:rPr>
              <a:t>s</a:t>
            </a:r>
            <a:r>
              <a:rPr lang="en-GB" altLang="en-US">
                <a:solidFill>
                  <a:schemeClr val="tx1"/>
                </a:solidFill>
              </a:rPr>
              <a:t>’ to show our reader we mean ‘</a:t>
            </a:r>
            <a:r>
              <a:rPr lang="en-GB" altLang="en-US" b="1">
                <a:solidFill>
                  <a:schemeClr val="tx1"/>
                </a:solidFill>
              </a:rPr>
              <a:t>belongs to</a:t>
            </a:r>
            <a:r>
              <a:rPr lang="en-GB" altLang="en-US">
                <a:solidFill>
                  <a:schemeClr val="tx1"/>
                </a:solidFill>
              </a:rPr>
              <a:t>’.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2E532E7-AE37-4C20-BF26-72E04EF952F4}"/>
              </a:ext>
            </a:extLst>
          </p:cNvPr>
          <p:cNvSpPr/>
          <p:nvPr/>
        </p:nvSpPr>
        <p:spPr>
          <a:xfrm>
            <a:off x="4632325" y="2940050"/>
            <a:ext cx="3756025" cy="1557338"/>
          </a:xfrm>
          <a:prstGeom prst="rect">
            <a:avLst/>
          </a:prstGeom>
          <a:solidFill>
            <a:srgbClr val="CCE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0E7C4D-5D70-4B7D-953C-EFA2ACCB40C0}"/>
              </a:ext>
            </a:extLst>
          </p:cNvPr>
          <p:cNvSpPr/>
          <p:nvPr/>
        </p:nvSpPr>
        <p:spPr>
          <a:xfrm>
            <a:off x="4632325" y="4587875"/>
            <a:ext cx="3756025" cy="1541463"/>
          </a:xfrm>
          <a:prstGeom prst="rect">
            <a:avLst/>
          </a:prstGeom>
          <a:solidFill>
            <a:srgbClr val="FED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TextBox 1"/>
          <p:cNvSpPr txBox="1">
            <a:spLocks noChangeArrowheads="1"/>
          </p:cNvSpPr>
          <p:nvPr/>
        </p:nvSpPr>
        <p:spPr bwMode="auto">
          <a:xfrm>
            <a:off x="4699000" y="3514725"/>
            <a:ext cx="196056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2400">
                <a:latin typeface="Sassoon Infant Md" pitchFamily="50" charset="0"/>
              </a:rPr>
              <a:t>The cat’s bed</a:t>
            </a: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4699000" y="5146675"/>
            <a:ext cx="20177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2400">
                <a:latin typeface="Sassoon Infant Md" pitchFamily="50" charset="0"/>
              </a:rPr>
              <a:t>The dog’s bed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338" y="3201988"/>
            <a:ext cx="137795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400" y="4857750"/>
            <a:ext cx="141287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714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6" grpId="0" animBg="1"/>
      <p:bldP spid="15" grpId="0" animBg="1"/>
      <p:bldP spid="42" grpId="0"/>
      <p:bldP spid="17" grpId="0"/>
      <p:bldP spid="18" grpId="0" animBg="1"/>
      <p:bldP spid="20" grpId="0"/>
      <p:bldP spid="27" grpId="0" animBg="1"/>
      <p:bldP spid="28" grpId="0" animBg="1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2053F918-601B-48BC-B010-EE525CFF228C}"/>
              </a:ext>
            </a:extLst>
          </p:cNvPr>
          <p:cNvSpPr/>
          <p:nvPr/>
        </p:nvSpPr>
        <p:spPr>
          <a:xfrm>
            <a:off x="760413" y="1566863"/>
            <a:ext cx="7627937" cy="731837"/>
          </a:xfrm>
          <a:prstGeom prst="rect">
            <a:avLst/>
          </a:prstGeom>
          <a:solidFill>
            <a:srgbClr val="30ACF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59" name="Title 5">
            <a:extLst>
              <a:ext uri="{FF2B5EF4-FFF2-40B4-BE49-F238E27FC236}">
                <a16:creationId xmlns:a16="http://schemas.microsoft.com/office/drawing/2014/main" id="{43713BC8-4BEA-47D2-8C63-6413D6882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 sz="3200"/>
              <a:t>Apostrophes to</a:t>
            </a:r>
            <a:br>
              <a:rPr lang="en-GB" altLang="en-US" sz="3200"/>
            </a:br>
            <a:r>
              <a:rPr lang="en-GB" altLang="en-US" sz="3200"/>
              <a:t>Show Possession</a:t>
            </a:r>
          </a:p>
        </p:txBody>
      </p:sp>
      <p:sp>
        <p:nvSpPr>
          <p:cNvPr id="13316" name="TextBox 1"/>
          <p:cNvSpPr txBox="1">
            <a:spLocks noChangeArrowheads="1"/>
          </p:cNvSpPr>
          <p:nvPr/>
        </p:nvSpPr>
        <p:spPr bwMode="auto">
          <a:xfrm>
            <a:off x="773113" y="1590675"/>
            <a:ext cx="69230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your whiteboards, rewrite the sentences below so that they contain an apostrophe. The first one has been done for you.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ECF5CD9-B99B-47FF-873C-69B3D3DCFCCE}"/>
              </a:ext>
            </a:extLst>
          </p:cNvPr>
          <p:cNvSpPr/>
          <p:nvPr/>
        </p:nvSpPr>
        <p:spPr>
          <a:xfrm>
            <a:off x="760413" y="2373313"/>
            <a:ext cx="7627937" cy="676275"/>
          </a:xfrm>
          <a:prstGeom prst="rect">
            <a:avLst/>
          </a:prstGeom>
          <a:solidFill>
            <a:srgbClr val="CCE5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TextBox 1"/>
          <p:cNvSpPr txBox="1">
            <a:spLocks noChangeArrowheads="1"/>
          </p:cNvSpPr>
          <p:nvPr/>
        </p:nvSpPr>
        <p:spPr bwMode="auto">
          <a:xfrm>
            <a:off x="803275" y="2405063"/>
            <a:ext cx="5435600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Remember when we are showing that something belongs to one person, we add the apostrophe before the ‘</a:t>
            </a:r>
            <a:r>
              <a:rPr lang="en-GB" altLang="en-US" b="1"/>
              <a:t>s</a:t>
            </a:r>
            <a:r>
              <a:rPr lang="en-GB" altLang="en-US"/>
              <a:t>’.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70E4857-3556-4ECE-9F11-C92B8A39C633}"/>
              </a:ext>
            </a:extLst>
          </p:cNvPr>
          <p:cNvSpPr/>
          <p:nvPr/>
        </p:nvSpPr>
        <p:spPr>
          <a:xfrm>
            <a:off x="747713" y="4913313"/>
            <a:ext cx="3767137" cy="1216025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2" name="TextBox 1"/>
          <p:cNvSpPr txBox="1">
            <a:spLocks noChangeArrowheads="1"/>
          </p:cNvSpPr>
          <p:nvPr/>
        </p:nvSpPr>
        <p:spPr bwMode="auto">
          <a:xfrm>
            <a:off x="1192213" y="5132388"/>
            <a:ext cx="290988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/>
              <a:t>The cute kitten belongs to Romy.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1463C75-D7B2-479F-B8B0-F8F2A150FB44}"/>
              </a:ext>
            </a:extLst>
          </p:cNvPr>
          <p:cNvSpPr/>
          <p:nvPr/>
        </p:nvSpPr>
        <p:spPr>
          <a:xfrm>
            <a:off x="747713" y="3124200"/>
            <a:ext cx="7640637" cy="1714500"/>
          </a:xfrm>
          <a:prstGeom prst="rect">
            <a:avLst/>
          </a:prstGeom>
          <a:solidFill>
            <a:srgbClr val="FED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322" name="TextBox 1"/>
          <p:cNvSpPr txBox="1">
            <a:spLocks noChangeArrowheads="1"/>
          </p:cNvSpPr>
          <p:nvPr/>
        </p:nvSpPr>
        <p:spPr bwMode="auto">
          <a:xfrm>
            <a:off x="1628775" y="3127375"/>
            <a:ext cx="5897563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/>
              <a:t>Everybody liked the green and yellow bag that belongs to Umar.</a:t>
            </a:r>
          </a:p>
        </p:txBody>
      </p:sp>
      <p:pic>
        <p:nvPicPr>
          <p:cNvPr id="13323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9" name="TextBox 1">
            <a:extLst>
              <a:ext uri="{FF2B5EF4-FFF2-40B4-BE49-F238E27FC236}">
                <a16:creationId xmlns:a16="http://schemas.microsoft.com/office/drawing/2014/main" id="{36551695-47AD-4F81-A41D-1D452BA7DE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5388" y="4327525"/>
            <a:ext cx="676433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sz="2400" dirty="0">
                <a:latin typeface="+mj-lt"/>
              </a:rPr>
              <a:t>Everybody liked Umar’s green and yellow bag</a:t>
            </a:r>
            <a:r>
              <a:rPr lang="en-GB" altLang="en-US" sz="2400" dirty="0">
                <a:latin typeface="+mj-lt"/>
              </a:rPr>
              <a:t>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CA90DD8-A915-42F3-8013-D08896D26ED2}"/>
              </a:ext>
            </a:extLst>
          </p:cNvPr>
          <p:cNvSpPr/>
          <p:nvPr/>
        </p:nvSpPr>
        <p:spPr>
          <a:xfrm>
            <a:off x="4619625" y="4913313"/>
            <a:ext cx="3768725" cy="1216025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TextBox 1"/>
          <p:cNvSpPr txBox="1">
            <a:spLocks noChangeArrowheads="1"/>
          </p:cNvSpPr>
          <p:nvPr/>
        </p:nvSpPr>
        <p:spPr bwMode="auto">
          <a:xfrm>
            <a:off x="5048250" y="5132388"/>
            <a:ext cx="29114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/>
              <a:t>The toy castle belongs to Zuhara.</a:t>
            </a: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78CC3D-B0B6-4FBD-A541-D1DCBED3CD5D}"/>
              </a:ext>
            </a:extLst>
          </p:cNvPr>
          <p:cNvSpPr/>
          <p:nvPr/>
        </p:nvSpPr>
        <p:spPr>
          <a:xfrm>
            <a:off x="4262438" y="3906838"/>
            <a:ext cx="622300" cy="450850"/>
          </a:xfrm>
          <a:prstGeom prst="downArrow">
            <a:avLst>
              <a:gd name="adj1" fmla="val 65599"/>
              <a:gd name="adj2" fmla="val 50000"/>
            </a:avLst>
          </a:prstGeom>
          <a:solidFill>
            <a:srgbClr val="30ACF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32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3" grpId="0" animBg="1"/>
      <p:bldP spid="25" grpId="0"/>
      <p:bldP spid="41" grpId="0" animBg="1"/>
      <p:bldP spid="42" grpId="0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7.8|11.5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9.4|1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7.7|34.4|6.4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8|4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2366</TotalTime>
  <Words>297</Words>
  <Application>Microsoft Office PowerPoint</Application>
  <PresentationFormat>On-screen Show (4:3)</PresentationFormat>
  <Paragraphs>44</Paragraphs>
  <Slides>8</Slides>
  <Notes>0</Notes>
  <HiddenSlides>1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BPreplay</vt:lpstr>
      <vt:lpstr>Sassoon Infant Md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Who Does It Belong To?</vt:lpstr>
      <vt:lpstr>Apostrophes to Show Possession</vt:lpstr>
      <vt:lpstr>Who Does It Belong To?</vt:lpstr>
      <vt:lpstr>Apostrophes to Show Possession</vt:lpstr>
      <vt:lpstr>Apostrophes to Show Possession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SHF User</cp:lastModifiedBy>
  <cp:revision>278</cp:revision>
  <dcterms:created xsi:type="dcterms:W3CDTF">2014-10-01T16:09:27Z</dcterms:created>
  <dcterms:modified xsi:type="dcterms:W3CDTF">2020-04-02T14:53:10Z</dcterms:modified>
</cp:coreProperties>
</file>