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schoolrun.com/primary-school-grading-system-explained-for-parents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SATs 2022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What every parent/carer needs to know</a:t>
            </a:r>
            <a:r>
              <a:rPr lang="en-GB" dirty="0" smtClean="0"/>
              <a:t>.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March 24</a:t>
            </a:r>
            <a:r>
              <a:rPr lang="en-GB" sz="40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latin typeface="Comic Sans MS" panose="030F0702030302020204" pitchFamily="66" charset="0"/>
              </a:rPr>
              <a:t> 2022  </a:t>
            </a:r>
            <a:r>
              <a:rPr lang="en-GB" sz="4000" dirty="0">
                <a:latin typeface="Comic Sans MS" panose="030F0702030302020204" pitchFamily="66" charset="0"/>
              </a:rPr>
              <a:t>Q and A Session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With Mrs Jeffs, Mrs Miller, Mrs </a:t>
            </a:r>
            <a:r>
              <a:rPr lang="en-GB" sz="4000" dirty="0" err="1" smtClean="0">
                <a:latin typeface="Comic Sans MS" panose="030F0702030302020204" pitchFamily="66" charset="0"/>
              </a:rPr>
              <a:t>Luxford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570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62" y="374072"/>
            <a:ext cx="8596668" cy="775063"/>
          </a:xfrm>
        </p:spPr>
        <p:txBody>
          <a:bodyPr>
            <a:norm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What are SATs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633" y="1149135"/>
            <a:ext cx="9771017" cy="5473337"/>
          </a:xfrm>
        </p:spPr>
        <p:txBody>
          <a:bodyPr>
            <a:normAutofit/>
          </a:bodyPr>
          <a:lstStyle/>
          <a:p>
            <a:pPr fontAlgn="base"/>
            <a:r>
              <a:rPr lang="en-GB" dirty="0" smtClean="0">
                <a:latin typeface="Comic Sans MS" panose="030F0702030302020204" pitchFamily="66" charset="0"/>
              </a:rPr>
              <a:t>Throughout the month of May, </a:t>
            </a:r>
            <a:r>
              <a:rPr lang="en-GB" dirty="0">
                <a:latin typeface="Comic Sans MS" panose="030F0702030302020204" pitchFamily="66" charset="0"/>
              </a:rPr>
              <a:t>children take SATs </a:t>
            </a:r>
            <a:r>
              <a:rPr lang="en-GB" dirty="0" smtClean="0">
                <a:latin typeface="Comic Sans MS" panose="030F0702030302020204" pitchFamily="66" charset="0"/>
              </a:rPr>
              <a:t>(Standard Assessment Tasks) in</a:t>
            </a:r>
            <a:r>
              <a:rPr lang="en-GB" dirty="0">
                <a:latin typeface="Comic Sans MS" panose="030F0702030302020204" pitchFamily="66" charset="0"/>
              </a:rPr>
              <a:t>: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 </a:t>
            </a:r>
          </a:p>
          <a:p>
            <a:r>
              <a:rPr lang="en-GB" dirty="0">
                <a:latin typeface="Comic Sans MS" panose="030F0702030302020204" pitchFamily="66" charset="0"/>
              </a:rPr>
              <a:t>Reading</a:t>
            </a:r>
          </a:p>
          <a:p>
            <a:r>
              <a:rPr lang="en-GB" dirty="0">
                <a:latin typeface="Comic Sans MS" panose="030F0702030302020204" pitchFamily="66" charset="0"/>
              </a:rPr>
              <a:t>English grammar, punctuation and spelling, or GPS (optional paper, schools can decide whether to use it)</a:t>
            </a:r>
          </a:p>
          <a:p>
            <a:r>
              <a:rPr lang="en-GB" dirty="0">
                <a:latin typeface="Comic Sans MS" panose="030F0702030302020204" pitchFamily="66" charset="0"/>
              </a:rPr>
              <a:t>Maths</a:t>
            </a: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KS1 SATs were overhauled to reflect changes to the national curriculum in </a:t>
            </a:r>
            <a:r>
              <a:rPr lang="en-GB" dirty="0" smtClean="0">
                <a:latin typeface="Comic Sans MS" panose="030F0702030302020204" pitchFamily="66" charset="0"/>
              </a:rPr>
              <a:t>2014.</a:t>
            </a:r>
            <a:endParaRPr lang="en-GB" dirty="0"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In September 2017 it was confirmed that the </a:t>
            </a:r>
            <a:r>
              <a:rPr lang="en-GB" dirty="0" smtClean="0">
                <a:latin typeface="Comic Sans MS" panose="030F0702030302020204" pitchFamily="66" charset="0"/>
              </a:rPr>
              <a:t>KS1 SATs</a:t>
            </a:r>
            <a:r>
              <a:rPr lang="en-GB" b="1" dirty="0">
                <a:latin typeface="Comic Sans MS" panose="030F0702030302020204" pitchFamily="66" charset="0"/>
              </a:rPr>
              <a:t> will be made non-statutory </a:t>
            </a:r>
            <a:r>
              <a:rPr lang="en-GB" b="1" dirty="0" smtClean="0">
                <a:latin typeface="Comic Sans MS" panose="030F0702030302020204" pitchFamily="66" charset="0"/>
              </a:rPr>
              <a:t>so </a:t>
            </a:r>
            <a:r>
              <a:rPr lang="en-GB" b="1" dirty="0">
                <a:latin typeface="Comic Sans MS" panose="030F0702030302020204" pitchFamily="66" charset="0"/>
              </a:rPr>
              <a:t>schools will be able to choose whether to </a:t>
            </a:r>
            <a:r>
              <a:rPr lang="en-GB" b="1" dirty="0" smtClean="0">
                <a:latin typeface="Comic Sans MS" panose="030F0702030302020204" pitchFamily="66" charset="0"/>
              </a:rPr>
              <a:t>administer </a:t>
            </a:r>
            <a:r>
              <a:rPr lang="en-GB" b="1" dirty="0">
                <a:latin typeface="Comic Sans MS" panose="030F0702030302020204" pitchFamily="66" charset="0"/>
              </a:rPr>
              <a:t>them or </a:t>
            </a:r>
            <a:r>
              <a:rPr lang="en-GB" b="1" dirty="0" smtClean="0">
                <a:latin typeface="Comic Sans MS" panose="030F0702030302020204" pitchFamily="66" charset="0"/>
              </a:rPr>
              <a:t>not </a:t>
            </a:r>
            <a:r>
              <a:rPr lang="en-GB" b="1" dirty="0">
                <a:latin typeface="Comic Sans MS" panose="030F0702030302020204" pitchFamily="66" charset="0"/>
              </a:rPr>
              <a:t>from 2023</a:t>
            </a:r>
            <a:r>
              <a:rPr lang="en-GB" dirty="0">
                <a:latin typeface="Comic Sans MS" panose="030F0702030302020204" pitchFamily="66" charset="0"/>
              </a:rPr>
              <a:t>. Until then children will continue to be assessed in May during Year 2, although in 2020 and 2021 KS1 SATs did not take place due to the Covid-19 pandemic.</a:t>
            </a:r>
          </a:p>
          <a:p>
            <a:pPr fontAlgn="base"/>
            <a:r>
              <a:rPr lang="en-GB" dirty="0" smtClean="0">
                <a:latin typeface="Comic Sans MS" panose="030F0702030302020204" pitchFamily="66" charset="0"/>
              </a:rPr>
              <a:t>Unlike </a:t>
            </a:r>
            <a:r>
              <a:rPr lang="en-GB" dirty="0">
                <a:latin typeface="Comic Sans MS" panose="030F0702030302020204" pitchFamily="66" charset="0"/>
              </a:rPr>
              <a:t>KS2 SATs, KS1 SATs don't have to be administered according to a nationally-set timetable in a specific week. </a:t>
            </a:r>
            <a:r>
              <a:rPr lang="en-GB" dirty="0" smtClean="0">
                <a:latin typeface="Comic Sans MS" panose="030F0702030302020204" pitchFamily="66" charset="0"/>
              </a:rPr>
              <a:t>School is free </a:t>
            </a:r>
            <a:r>
              <a:rPr lang="en-GB" dirty="0">
                <a:latin typeface="Comic Sans MS" panose="030F0702030302020204" pitchFamily="66" charset="0"/>
              </a:rPr>
              <a:t>to manage the timetable and will </a:t>
            </a:r>
            <a:r>
              <a:rPr lang="en-GB" dirty="0" smtClean="0">
                <a:latin typeface="Comic Sans MS" panose="030F0702030302020204" pitchFamily="66" charset="0"/>
              </a:rPr>
              <a:t>administer </a:t>
            </a:r>
            <a:r>
              <a:rPr lang="en-GB" dirty="0">
                <a:latin typeface="Comic Sans MS" panose="030F0702030302020204" pitchFamily="66" charset="0"/>
              </a:rPr>
              <a:t>the tests in the classroom in a low-stress, low-key way; some children won't even be aware they've taken them!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5921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Reading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012" y="1269999"/>
            <a:ext cx="10620102" cy="5992949"/>
          </a:xfrm>
        </p:spPr>
        <p:txBody>
          <a:bodyPr>
            <a:normAutofit/>
          </a:bodyPr>
          <a:lstStyle/>
          <a:p>
            <a:pPr fontAlgn="base"/>
            <a:r>
              <a:rPr lang="en-GB" sz="2000" dirty="0">
                <a:latin typeface="Comic Sans MS" panose="030F0702030302020204" pitchFamily="66" charset="0"/>
              </a:rPr>
              <a:t>The reading test for Year 2 pupils is made up of two separate papers: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 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Paper 1 consists of a selection of texts totalling 400 to 700 words, with questions interspersed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Paper 2 comprises a reading booklet of a selection of passages totalling 800 to 1100 words. Children will write their answers in a separate booklet</a:t>
            </a:r>
          </a:p>
          <a:p>
            <a:pPr fontAlgn="base"/>
            <a:r>
              <a:rPr lang="en-GB" sz="2000" dirty="0">
                <a:latin typeface="Comic Sans MS" panose="030F0702030302020204" pitchFamily="66" charset="0"/>
              </a:rPr>
              <a:t>Each paper is worth 50 per cent of the marks, and </a:t>
            </a:r>
            <a:r>
              <a:rPr lang="en-GB" sz="2000" dirty="0" smtClean="0">
                <a:latin typeface="Comic Sans MS" panose="030F0702030302020204" pitchFamily="66" charset="0"/>
              </a:rPr>
              <a:t>are advised to </a:t>
            </a:r>
            <a:r>
              <a:rPr lang="en-GB" sz="2000" dirty="0">
                <a:latin typeface="Comic Sans MS" panose="030F0702030302020204" pitchFamily="66" charset="0"/>
              </a:rPr>
              <a:t>take around 30 minutes, but </a:t>
            </a:r>
            <a:r>
              <a:rPr lang="en-GB" sz="2000" b="1" dirty="0">
                <a:latin typeface="Comic Sans MS" panose="030F0702030302020204" pitchFamily="66" charset="0"/>
              </a:rPr>
              <a:t>children are not </a:t>
            </a:r>
            <a:r>
              <a:rPr lang="en-GB" sz="2000" b="1" dirty="0" smtClean="0">
                <a:latin typeface="Comic Sans MS" panose="030F0702030302020204" pitchFamily="66" charset="0"/>
              </a:rPr>
              <a:t>timed</a:t>
            </a:r>
            <a:r>
              <a:rPr lang="en-GB" sz="2000" b="1" dirty="0">
                <a:latin typeface="Comic Sans MS" panose="030F0702030302020204" pitchFamily="66" charset="0"/>
              </a:rPr>
              <a:t>, as the tests are not intended to assess children’s ability to work at speed</a:t>
            </a:r>
            <a:r>
              <a:rPr lang="en-GB" sz="2000" dirty="0">
                <a:latin typeface="Comic Sans MS" panose="030F0702030302020204" pitchFamily="66" charset="0"/>
              </a:rPr>
              <a:t>. The texts in the reading papers cover a range of fiction, non-fiction and poetry, and get progressively more difficult towards the end of the test.</a:t>
            </a:r>
          </a:p>
          <a:p>
            <a:pPr fontAlgn="base"/>
            <a:r>
              <a:rPr lang="en-GB" sz="2000" dirty="0">
                <a:latin typeface="Comic Sans MS" panose="030F0702030302020204" pitchFamily="66" charset="0"/>
              </a:rPr>
              <a:t>Teachers have the option to stop the test at any point that they feel is appropriate for a particular child.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2651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28" y="501608"/>
            <a:ext cx="9562363" cy="5164902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en-GB" sz="2400" dirty="0">
                <a:latin typeface="Comic Sans MS" panose="030F0702030302020204" pitchFamily="66" charset="0"/>
              </a:rPr>
              <a:t>There are a variety of question types: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 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Multiple choice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Ranking / ordering, e.g. ‘Number the events below to show in which order they happened in the story’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Matching, e.g. ‘Match the character to the job that they do in the story’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Labelling, e.g. ‘Label the text to show the title’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Find and copy, e.g. ‘Find and copy one word that shows what the weather was like in the story’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Short answer, e.g. ‘What does the bear eat?’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Open-ended answer, e.g. ‘Why did Lucy write the letter to her grandmother? Give two reasons’</a:t>
            </a:r>
          </a:p>
        </p:txBody>
      </p:sp>
    </p:spTree>
    <p:extLst>
      <p:ext uri="{BB962C8B-B14F-4D97-AF65-F5344CB8AC3E}">
        <p14:creationId xmlns:p14="http://schemas.microsoft.com/office/powerpoint/2010/main" val="912416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GPVS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7135"/>
            <a:ext cx="8596668" cy="3880773"/>
          </a:xfrm>
        </p:spPr>
        <p:txBody>
          <a:bodyPr>
            <a:noAutofit/>
          </a:bodyPr>
          <a:lstStyle/>
          <a:p>
            <a:pPr fontAlgn="base"/>
            <a:r>
              <a:rPr lang="en-GB" sz="2800" dirty="0">
                <a:latin typeface="Comic Sans MS" panose="030F0702030302020204" pitchFamily="66" charset="0"/>
              </a:rPr>
              <a:t>Children taking Key Stage 1 SATs may also sit two separate papers in grammar, spelling and punctuation:    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Paper 1: a 20-word spelling test taking approximately 15 minutes and worth 20 marks.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Paper 2: a grammar, punctuation and vocabulary test, in two sections of around 10 minutes each (with a break between, if necessary), worth 20 marks. This will involve a mixture of selecting the right answers e.g. through multiple choice, and writing short answers.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650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Maths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765" y="1524000"/>
            <a:ext cx="10654144" cy="3838489"/>
          </a:xfrm>
        </p:spPr>
        <p:txBody>
          <a:bodyPr>
            <a:noAutofit/>
          </a:bodyPr>
          <a:lstStyle/>
          <a:p>
            <a:pPr fontAlgn="base"/>
            <a:r>
              <a:rPr lang="en-GB" sz="2400" dirty="0">
                <a:latin typeface="Comic Sans MS" panose="030F0702030302020204" pitchFamily="66" charset="0"/>
              </a:rPr>
              <a:t>The Key Stage 1 maths test is made up of two papers: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 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Paper 1: arithmetic, worth 25 marks and taking around </a:t>
            </a:r>
            <a:r>
              <a:rPr lang="en-GB" sz="2400" dirty="0" smtClean="0">
                <a:latin typeface="Comic Sans MS" panose="030F0702030302020204" pitchFamily="66" charset="0"/>
              </a:rPr>
              <a:t>20 </a:t>
            </a:r>
            <a:r>
              <a:rPr lang="en-GB" sz="2400" dirty="0">
                <a:latin typeface="Comic Sans MS" panose="030F0702030302020204" pitchFamily="66" charset="0"/>
              </a:rPr>
              <a:t>minutes.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Paper 2: mathematical fluency, problem-solving and reasoning, worth 35 marks and taking </a:t>
            </a:r>
            <a:r>
              <a:rPr lang="en-GB" sz="2400" dirty="0" smtClean="0">
                <a:latin typeface="Comic Sans MS" panose="030F0702030302020204" pitchFamily="66" charset="0"/>
              </a:rPr>
              <a:t>40 </a:t>
            </a:r>
            <a:r>
              <a:rPr lang="en-GB" sz="2400" dirty="0">
                <a:latin typeface="Comic Sans MS" panose="030F0702030302020204" pitchFamily="66" charset="0"/>
              </a:rPr>
              <a:t>minutes, with a break if necessary.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There </a:t>
            </a:r>
            <a:r>
              <a:rPr lang="en-GB" sz="2400" dirty="0">
                <a:latin typeface="Comic Sans MS" panose="030F0702030302020204" pitchFamily="66" charset="0"/>
              </a:rPr>
              <a:t>are a variety of question types: multiple choice, matching, true / false, constrained (e.g. completing a chart or table; drawing a shape) and less constrained (e.g. where children have to show or explain their method).</a:t>
            </a:r>
          </a:p>
          <a:p>
            <a:pPr fontAlgn="base"/>
            <a:r>
              <a:rPr lang="en-GB" sz="2400" dirty="0">
                <a:latin typeface="Comic Sans MS" panose="030F0702030302020204" pitchFamily="66" charset="0"/>
              </a:rPr>
              <a:t>Children are not allowed to use any tools such as calculators or number lines.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585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374073"/>
            <a:ext cx="7766936" cy="892000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How are SATs marked?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1431" y="1266073"/>
            <a:ext cx="9742824" cy="1096899"/>
          </a:xfrm>
        </p:spPr>
        <p:txBody>
          <a:bodyPr>
            <a:normAutofit fontScale="25000" lnSpcReduction="20000"/>
          </a:bodyPr>
          <a:lstStyle/>
          <a:p>
            <a:pPr algn="l" fontAlgn="base"/>
            <a:r>
              <a:rPr lang="en-GB" sz="9600" dirty="0">
                <a:latin typeface="Comic Sans MS" panose="030F0702030302020204" pitchFamily="66" charset="0"/>
              </a:rPr>
              <a:t>Although the tests are set externally, they are marked by </a:t>
            </a:r>
            <a:r>
              <a:rPr lang="en-GB" sz="9600" dirty="0" smtClean="0">
                <a:latin typeface="Comic Sans MS" panose="030F0702030302020204" pitchFamily="66" charset="0"/>
              </a:rPr>
              <a:t>us in </a:t>
            </a:r>
            <a:r>
              <a:rPr lang="en-GB" sz="9600" dirty="0">
                <a:latin typeface="Comic Sans MS" panose="030F0702030302020204" pitchFamily="66" charset="0"/>
              </a:rPr>
              <a:t>school.</a:t>
            </a:r>
          </a:p>
          <a:p>
            <a:pPr algn="l" fontAlgn="base"/>
            <a:r>
              <a:rPr lang="en-GB" sz="9600" dirty="0">
                <a:latin typeface="Comic Sans MS" panose="030F0702030302020204" pitchFamily="66" charset="0"/>
              </a:rPr>
              <a:t>Children are given a </a:t>
            </a:r>
            <a:r>
              <a:rPr lang="en-GB" sz="9600" dirty="0">
                <a:latin typeface="Comic Sans MS" panose="030F0702030302020204" pitchFamily="66" charset="0"/>
                <a:hlinkClick r:id="rId2"/>
              </a:rPr>
              <a:t>scaled score</a:t>
            </a:r>
            <a:r>
              <a:rPr lang="en-GB" sz="9600" dirty="0">
                <a:latin typeface="Comic Sans MS" panose="030F0702030302020204" pitchFamily="66" charset="0"/>
              </a:rPr>
              <a:t>. Their raw score – the actual number of marks they get – is translated into a scaled score, where a score of 100 means the child is working at the expected standard.</a:t>
            </a:r>
          </a:p>
          <a:p>
            <a:pPr algn="l" fontAlgn="base"/>
            <a:r>
              <a:rPr lang="en-GB" sz="9600" dirty="0">
                <a:latin typeface="Comic Sans MS" panose="030F0702030302020204" pitchFamily="66" charset="0"/>
              </a:rPr>
              <a:t>A score below 100 indicates that the child needs more support, whereas a score of above 100 suggests the child is working at a higher level than expected for their age. The maximum score possible is 115, and the minimum is 85.</a:t>
            </a:r>
          </a:p>
          <a:p>
            <a:pPr algn="l" fontAlgn="base"/>
            <a:r>
              <a:rPr lang="en-GB" sz="9600" dirty="0">
                <a:latin typeface="Comic Sans MS" panose="030F0702030302020204" pitchFamily="66" charset="0"/>
              </a:rPr>
              <a:t>Teacher assessments are also used to build up a picture of your child’s learning and achievements. In addition, your child will receive an overall result saying whether they have achieved the required </a:t>
            </a:r>
            <a:r>
              <a:rPr lang="en-GB" sz="9600" dirty="0" smtClean="0">
                <a:latin typeface="Comic Sans MS" panose="030F0702030302020204" pitchFamily="66" charset="0"/>
              </a:rPr>
              <a:t>standard for Year 2 (your </a:t>
            </a:r>
            <a:r>
              <a:rPr lang="en-GB" sz="9600" dirty="0">
                <a:latin typeface="Comic Sans MS" panose="030F0702030302020204" pitchFamily="66" charset="0"/>
              </a:rPr>
              <a:t>child's actual results won't be communicated to you unless you ask for them). 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5001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 smtClean="0">
                <a:latin typeface="Comic Sans MS" panose="030F0702030302020204" pitchFamily="66" charset="0"/>
              </a:rPr>
              <a:t>Teacher Assessment of other curriculum areas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2605375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All written work from a range of subjects including science, RE, history and geography will be considered when giving a teacher assessment for writing.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Teachers are moderated across the LEA to ensure consistency of teacher assessments for reading, writing and maths.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Other </a:t>
            </a:r>
            <a:r>
              <a:rPr lang="en-GB" sz="2400" dirty="0">
                <a:latin typeface="Comic Sans MS" panose="030F0702030302020204" pitchFamily="66" charset="0"/>
              </a:rPr>
              <a:t>national curriculum subjects, including English writing, speaking and </a:t>
            </a:r>
            <a:r>
              <a:rPr lang="en-GB" sz="2400" dirty="0" smtClean="0">
                <a:latin typeface="Comic Sans MS" panose="030F0702030302020204" pitchFamily="66" charset="0"/>
              </a:rPr>
              <a:t>listening and science</a:t>
            </a:r>
            <a:r>
              <a:rPr lang="en-GB" sz="2400" dirty="0">
                <a:latin typeface="Comic Sans MS" panose="030F0702030302020204" pitchFamily="66" charset="0"/>
              </a:rPr>
              <a:t> </a:t>
            </a:r>
            <a:r>
              <a:rPr lang="en-GB" sz="2400" dirty="0" smtClean="0">
                <a:latin typeface="Comic Sans MS" panose="030F0702030302020204" pitchFamily="66" charset="0"/>
              </a:rPr>
              <a:t>will </a:t>
            </a:r>
            <a:r>
              <a:rPr lang="en-GB" sz="2400" dirty="0">
                <a:latin typeface="Comic Sans MS" panose="030F0702030302020204" pitchFamily="66" charset="0"/>
              </a:rPr>
              <a:t>be assessed by your child's teacher based on their work throughout the </a:t>
            </a:r>
            <a:r>
              <a:rPr lang="en-GB" sz="2400" dirty="0" smtClean="0">
                <a:latin typeface="Comic Sans MS" panose="030F0702030302020204" pitchFamily="66" charset="0"/>
              </a:rPr>
              <a:t>year and reported to the LEA.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32795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185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Comic Sans MS</vt:lpstr>
      <vt:lpstr>Trebuchet MS</vt:lpstr>
      <vt:lpstr>Wingdings 3</vt:lpstr>
      <vt:lpstr>Facet</vt:lpstr>
      <vt:lpstr>SATs 2022 What every parent/carer needs to know. </vt:lpstr>
      <vt:lpstr>What are SATs</vt:lpstr>
      <vt:lpstr>Reading</vt:lpstr>
      <vt:lpstr>PowerPoint Presentation</vt:lpstr>
      <vt:lpstr>GPVS</vt:lpstr>
      <vt:lpstr>Maths</vt:lpstr>
      <vt:lpstr>How are SATs marked?</vt:lpstr>
      <vt:lpstr>Teacher Assessment of other curriculum areas</vt:lpstr>
    </vt:vector>
  </TitlesOfParts>
  <Company>Curriculum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SATs 2022 What every parent/carer needs to know.</dc:title>
  <dc:creator>Megan Jeffs</dc:creator>
  <cp:lastModifiedBy>Megan Jeffs</cp:lastModifiedBy>
  <cp:revision>4</cp:revision>
  <dcterms:created xsi:type="dcterms:W3CDTF">2022-03-06T09:04:44Z</dcterms:created>
  <dcterms:modified xsi:type="dcterms:W3CDTF">2022-03-23T20:44:24Z</dcterms:modified>
</cp:coreProperties>
</file>