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81" r:id="rId10"/>
    <p:sldId id="282" r:id="rId11"/>
    <p:sldId id="283" r:id="rId12"/>
    <p:sldId id="284" r:id="rId13"/>
    <p:sldId id="285" r:id="rId14"/>
    <p:sldId id="286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pitchFamily="2" charset="0"/>
      <p:regular r:id="rId22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BCD9"/>
    <a:srgbClr val="ED74A9"/>
    <a:srgbClr val="EFA263"/>
    <a:srgbClr val="EB8634"/>
    <a:srgbClr val="DE1E5A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18" autoAdjust="0"/>
    <p:restoredTop sz="94660"/>
  </p:normalViewPr>
  <p:slideViewPr>
    <p:cSldViewPr snapToGrid="0">
      <p:cViewPr varScale="1">
        <p:scale>
          <a:sx n="73" d="100"/>
          <a:sy n="73" d="100"/>
        </p:scale>
        <p:origin x="1356" y="66"/>
      </p:cViewPr>
      <p:guideLst>
        <p:guide orient="horz" pos="2409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950EF82-E12D-47F6-BC17-2326ED513B30}" type="datetimeFigureOut">
              <a:rPr lang="en-GB"/>
              <a:pPr>
                <a:defRPr/>
              </a:pPr>
              <a:t>14/06/2020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F80E8C6-FB70-4F76-8428-EC80417AF72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A230337-3883-4757-B1BD-0DBF29C693B9}" type="datetimeFigureOut">
              <a:rPr lang="en-GB"/>
              <a:pPr>
                <a:defRPr/>
              </a:pPr>
              <a:t>14/06/2020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9DA01CB-E221-4382-95AC-29E79C51CDE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1771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4199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7710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1630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7248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26" r:id="rId4"/>
    <p:sldLayoutId id="2147483730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Telling the Time</a:t>
            </a:r>
          </a:p>
        </p:txBody>
      </p:sp>
      <p:sp>
        <p:nvSpPr>
          <p:cNvPr id="3" name="Rectangle 2"/>
          <p:cNvSpPr/>
          <p:nvPr/>
        </p:nvSpPr>
        <p:spPr>
          <a:xfrm>
            <a:off x="796925" y="1473200"/>
            <a:ext cx="7540625" cy="7985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IE" dirty="0">
                <a:solidFill>
                  <a:schemeClr val="tx1"/>
                </a:solidFill>
              </a:rPr>
              <a:t>When we are telling the time, it is really important to be able to </a:t>
            </a:r>
          </a:p>
          <a:p>
            <a:pPr algn="ctr">
              <a:defRPr/>
            </a:pPr>
            <a:r>
              <a:rPr lang="en-IE" dirty="0">
                <a:solidFill>
                  <a:schemeClr val="tx1"/>
                </a:solidFill>
              </a:rPr>
              <a:t>count in 5s. </a:t>
            </a:r>
          </a:p>
        </p:txBody>
      </p:sp>
      <p:sp>
        <p:nvSpPr>
          <p:cNvPr id="9220" name="Rectangle 1"/>
          <p:cNvSpPr>
            <a:spLocks noChangeArrowheads="1"/>
          </p:cNvSpPr>
          <p:nvPr/>
        </p:nvSpPr>
        <p:spPr bwMode="auto">
          <a:xfrm>
            <a:off x="2800350" y="2462213"/>
            <a:ext cx="3741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Twinkl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IE" altLang="en-US">
                <a:solidFill>
                  <a:schemeClr val="tx1"/>
                </a:solidFill>
              </a:rPr>
              <a:t>Can you count in 5s from 0 to 60?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020763" y="3670300"/>
            <a:ext cx="7316787" cy="3175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796925" y="3348038"/>
            <a:ext cx="650875" cy="650875"/>
          </a:xfrm>
          <a:prstGeom prst="ellipse">
            <a:avLst/>
          </a:prstGeom>
          <a:solidFill>
            <a:srgbClr val="EEBCD9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9" name="Oval 8"/>
          <p:cNvSpPr/>
          <p:nvPr/>
        </p:nvSpPr>
        <p:spPr>
          <a:xfrm>
            <a:off x="1870075" y="3344863"/>
            <a:ext cx="650875" cy="6508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0" name="Oval 9"/>
          <p:cNvSpPr/>
          <p:nvPr/>
        </p:nvSpPr>
        <p:spPr>
          <a:xfrm>
            <a:off x="2944813" y="3344863"/>
            <a:ext cx="650875" cy="6508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11" name="Oval 10"/>
          <p:cNvSpPr/>
          <p:nvPr/>
        </p:nvSpPr>
        <p:spPr>
          <a:xfrm>
            <a:off x="4017963" y="3344863"/>
            <a:ext cx="650875" cy="6508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12" name="Oval 11"/>
          <p:cNvSpPr/>
          <p:nvPr/>
        </p:nvSpPr>
        <p:spPr>
          <a:xfrm>
            <a:off x="5091113" y="3344863"/>
            <a:ext cx="650875" cy="6508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13" name="Oval 12"/>
          <p:cNvSpPr/>
          <p:nvPr/>
        </p:nvSpPr>
        <p:spPr>
          <a:xfrm>
            <a:off x="6165850" y="3344863"/>
            <a:ext cx="650875" cy="6508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25</a:t>
            </a:r>
          </a:p>
        </p:txBody>
      </p:sp>
      <p:sp>
        <p:nvSpPr>
          <p:cNvPr id="14" name="Oval 13"/>
          <p:cNvSpPr/>
          <p:nvPr/>
        </p:nvSpPr>
        <p:spPr>
          <a:xfrm>
            <a:off x="7239000" y="3344863"/>
            <a:ext cx="650875" cy="6508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30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8337550" y="3649663"/>
            <a:ext cx="0" cy="922337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1104900" y="4572000"/>
            <a:ext cx="725011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111250" y="4556125"/>
            <a:ext cx="0" cy="922338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endCxn id="38" idx="6"/>
          </p:cNvCxnSpPr>
          <p:nvPr/>
        </p:nvCxnSpPr>
        <p:spPr>
          <a:xfrm flipV="1">
            <a:off x="1020763" y="5500688"/>
            <a:ext cx="5795962" cy="3175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796925" y="5178425"/>
            <a:ext cx="650875" cy="6508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35</a:t>
            </a:r>
          </a:p>
        </p:txBody>
      </p:sp>
      <p:sp>
        <p:nvSpPr>
          <p:cNvPr id="34" name="Oval 33"/>
          <p:cNvSpPr/>
          <p:nvPr/>
        </p:nvSpPr>
        <p:spPr>
          <a:xfrm>
            <a:off x="1870075" y="5175250"/>
            <a:ext cx="650875" cy="6508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50" b="1" dirty="0">
                <a:solidFill>
                  <a:schemeClr val="tx1"/>
                </a:solidFill>
              </a:rPr>
              <a:t>40</a:t>
            </a:r>
          </a:p>
        </p:txBody>
      </p:sp>
      <p:sp>
        <p:nvSpPr>
          <p:cNvPr id="35" name="Oval 34"/>
          <p:cNvSpPr/>
          <p:nvPr/>
        </p:nvSpPr>
        <p:spPr>
          <a:xfrm>
            <a:off x="2944813" y="5175250"/>
            <a:ext cx="650875" cy="6508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45</a:t>
            </a:r>
          </a:p>
        </p:txBody>
      </p:sp>
      <p:sp>
        <p:nvSpPr>
          <p:cNvPr id="36" name="Oval 35"/>
          <p:cNvSpPr/>
          <p:nvPr/>
        </p:nvSpPr>
        <p:spPr>
          <a:xfrm>
            <a:off x="4017963" y="5175250"/>
            <a:ext cx="650875" cy="6508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50</a:t>
            </a:r>
          </a:p>
        </p:txBody>
      </p:sp>
      <p:sp>
        <p:nvSpPr>
          <p:cNvPr id="37" name="Oval 36"/>
          <p:cNvSpPr/>
          <p:nvPr/>
        </p:nvSpPr>
        <p:spPr>
          <a:xfrm>
            <a:off x="5091113" y="5175250"/>
            <a:ext cx="650875" cy="6508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55</a:t>
            </a:r>
          </a:p>
        </p:txBody>
      </p:sp>
      <p:sp>
        <p:nvSpPr>
          <p:cNvPr id="38" name="Oval 37"/>
          <p:cNvSpPr/>
          <p:nvPr/>
        </p:nvSpPr>
        <p:spPr>
          <a:xfrm>
            <a:off x="6165850" y="5175250"/>
            <a:ext cx="650875" cy="650875"/>
          </a:xfrm>
          <a:prstGeom prst="ellipse">
            <a:avLst/>
          </a:prstGeom>
          <a:solidFill>
            <a:srgbClr val="EEBCD9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schemeClr val="tx1"/>
                </a:solidFill>
              </a:rPr>
              <a:t>60</a:t>
            </a:r>
          </a:p>
        </p:txBody>
      </p:sp>
      <p:pic>
        <p:nvPicPr>
          <p:cNvPr id="9239" name="Picture 921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6575" y="4770438"/>
            <a:ext cx="1608138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3" grpId="0" animBg="1"/>
      <p:bldP spid="9220" grpId="0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2768600" y="2784475"/>
            <a:ext cx="3592513" cy="3587750"/>
            <a:chOff x="2398618" y="2508104"/>
            <a:chExt cx="4357057" cy="4349896"/>
          </a:xfrm>
        </p:grpSpPr>
        <p:pic>
          <p:nvPicPr>
            <p:cNvPr id="9245" name="Picture 12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8618" y="2508104"/>
              <a:ext cx="4357057" cy="4349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46" name="Rectangle 15"/>
            <p:cNvSpPr>
              <a:spLocks noChangeArrowheads="1"/>
            </p:cNvSpPr>
            <p:nvPr/>
          </p:nvSpPr>
          <p:spPr bwMode="auto">
            <a:xfrm>
              <a:off x="4133462" y="5171988"/>
              <a:ext cx="8675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o’clock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5425" y="2782888"/>
            <a:ext cx="3595688" cy="358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3503613" y="4043363"/>
            <a:ext cx="1068387" cy="1231900"/>
            <a:chOff x="3293987" y="4088023"/>
            <a:chExt cx="1067921" cy="1231219"/>
          </a:xfrm>
        </p:grpSpPr>
        <p:sp>
          <p:nvSpPr>
            <p:cNvPr id="20" name="Oval 19"/>
            <p:cNvSpPr/>
            <p:nvPr/>
          </p:nvSpPr>
          <p:spPr>
            <a:xfrm>
              <a:off x="3535182" y="4088023"/>
              <a:ext cx="585531" cy="585463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b="1" dirty="0"/>
                <a:t>5</a:t>
              </a:r>
            </a:p>
          </p:txBody>
        </p:sp>
        <p:sp>
          <p:nvSpPr>
            <p:cNvPr id="9244" name="Rectangle 2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past</a:t>
              </a: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5425" y="2782888"/>
            <a:ext cx="3595688" cy="358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3503613" y="4043363"/>
            <a:ext cx="1068387" cy="1231900"/>
            <a:chOff x="3293987" y="4088023"/>
            <a:chExt cx="1067921" cy="1231219"/>
          </a:xfrm>
        </p:grpSpPr>
        <p:sp>
          <p:nvSpPr>
            <p:cNvPr id="24" name="Oval 23"/>
            <p:cNvSpPr/>
            <p:nvPr/>
          </p:nvSpPr>
          <p:spPr>
            <a:xfrm>
              <a:off x="3535182" y="4088023"/>
              <a:ext cx="585531" cy="585463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700" b="1" dirty="0"/>
                <a:t>10</a:t>
              </a:r>
            </a:p>
          </p:txBody>
        </p:sp>
        <p:sp>
          <p:nvSpPr>
            <p:cNvPr id="9242" name="Rectangle 24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past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5425" y="2782888"/>
            <a:ext cx="3595688" cy="358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3503613" y="4043363"/>
            <a:ext cx="1068387" cy="1231900"/>
            <a:chOff x="3293987" y="4088023"/>
            <a:chExt cx="1067921" cy="1231219"/>
          </a:xfrm>
        </p:grpSpPr>
        <p:sp>
          <p:nvSpPr>
            <p:cNvPr id="28" name="Oval 27"/>
            <p:cNvSpPr/>
            <p:nvPr/>
          </p:nvSpPr>
          <p:spPr>
            <a:xfrm>
              <a:off x="3535182" y="4088023"/>
              <a:ext cx="585531" cy="585463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b="1" dirty="0"/>
                <a:t>15</a:t>
              </a:r>
            </a:p>
          </p:txBody>
        </p:sp>
        <p:sp>
          <p:nvSpPr>
            <p:cNvPr id="9240" name="Rectangle 28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past</a:t>
              </a:r>
            </a:p>
          </p:txBody>
        </p:sp>
      </p:grpSp>
      <p:pic>
        <p:nvPicPr>
          <p:cNvPr id="30" name="Picture 2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5425" y="2782888"/>
            <a:ext cx="3595688" cy="358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3503613" y="4019550"/>
            <a:ext cx="1068387" cy="1255713"/>
            <a:chOff x="3293987" y="4064783"/>
            <a:chExt cx="1067921" cy="1254459"/>
          </a:xfrm>
        </p:grpSpPr>
        <p:sp>
          <p:nvSpPr>
            <p:cNvPr id="32" name="Oval 31"/>
            <p:cNvSpPr/>
            <p:nvPr/>
          </p:nvSpPr>
          <p:spPr>
            <a:xfrm>
              <a:off x="3527247" y="4064783"/>
              <a:ext cx="607748" cy="607406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20</a:t>
              </a:r>
            </a:p>
          </p:txBody>
        </p:sp>
        <p:sp>
          <p:nvSpPr>
            <p:cNvPr id="9238" name="Rectangle 32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past</a:t>
              </a:r>
            </a:p>
          </p:txBody>
        </p:sp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5425" y="2782888"/>
            <a:ext cx="3595688" cy="358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" name="Group 34"/>
          <p:cNvGrpSpPr>
            <a:grpSpLocks/>
          </p:cNvGrpSpPr>
          <p:nvPr/>
        </p:nvGrpSpPr>
        <p:grpSpPr bwMode="auto">
          <a:xfrm>
            <a:off x="3503613" y="4019550"/>
            <a:ext cx="1068387" cy="1255713"/>
            <a:chOff x="3293987" y="4064783"/>
            <a:chExt cx="1067921" cy="1254459"/>
          </a:xfrm>
        </p:grpSpPr>
        <p:sp>
          <p:nvSpPr>
            <p:cNvPr id="36" name="Oval 35"/>
            <p:cNvSpPr/>
            <p:nvPr/>
          </p:nvSpPr>
          <p:spPr>
            <a:xfrm>
              <a:off x="3527247" y="4064783"/>
              <a:ext cx="607748" cy="607406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700" b="1" dirty="0"/>
                <a:t>25</a:t>
              </a:r>
            </a:p>
          </p:txBody>
        </p:sp>
        <p:sp>
          <p:nvSpPr>
            <p:cNvPr id="9236" name="Rectangle 36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past</a:t>
              </a:r>
            </a:p>
          </p:txBody>
        </p:sp>
      </p:grpSp>
      <p:pic>
        <p:nvPicPr>
          <p:cNvPr id="38" name="Picture 3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5425" y="2782888"/>
            <a:ext cx="3595688" cy="358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3503613" y="4019550"/>
            <a:ext cx="1068387" cy="1255713"/>
            <a:chOff x="3293987" y="4064783"/>
            <a:chExt cx="1067921" cy="1254459"/>
          </a:xfrm>
        </p:grpSpPr>
        <p:sp>
          <p:nvSpPr>
            <p:cNvPr id="40" name="Oval 39"/>
            <p:cNvSpPr/>
            <p:nvPr/>
          </p:nvSpPr>
          <p:spPr>
            <a:xfrm>
              <a:off x="3527247" y="4064783"/>
              <a:ext cx="607748" cy="607406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30</a:t>
              </a:r>
            </a:p>
          </p:txBody>
        </p:sp>
        <p:sp>
          <p:nvSpPr>
            <p:cNvPr id="9234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past</a:t>
              </a:r>
            </a:p>
          </p:txBody>
        </p:sp>
      </p:grpSp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Telling the Time</a:t>
            </a:r>
            <a:endParaRPr lang="en-GB" altLang="en-US" smtClean="0"/>
          </a:p>
        </p:txBody>
      </p:sp>
      <p:sp>
        <p:nvSpPr>
          <p:cNvPr id="3" name="Rectangle 2"/>
          <p:cNvSpPr/>
          <p:nvPr/>
        </p:nvSpPr>
        <p:spPr>
          <a:xfrm>
            <a:off x="796925" y="1473200"/>
            <a:ext cx="7540625" cy="121285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IE" dirty="0">
                <a:solidFill>
                  <a:schemeClr val="tx1"/>
                </a:solidFill>
              </a:rPr>
              <a:t>The big hand on the clock counts the minutes and is called </a:t>
            </a:r>
            <a:br>
              <a:rPr lang="en-IE" dirty="0">
                <a:solidFill>
                  <a:schemeClr val="tx1"/>
                </a:solidFill>
              </a:rPr>
            </a:br>
            <a:r>
              <a:rPr lang="en-IE" b="1" dirty="0">
                <a:solidFill>
                  <a:schemeClr val="tx1"/>
                </a:solidFill>
              </a:rPr>
              <a:t>the minute hand. </a:t>
            </a:r>
          </a:p>
          <a:p>
            <a:pPr algn="ctr">
              <a:defRPr/>
            </a:pPr>
            <a:r>
              <a:rPr lang="en-IE" dirty="0">
                <a:solidFill>
                  <a:schemeClr val="tx1"/>
                </a:solidFill>
              </a:rPr>
              <a:t>We are going to look now at the minutes</a:t>
            </a:r>
            <a:r>
              <a:rPr lang="en-IE" b="1" dirty="0">
                <a:solidFill>
                  <a:schemeClr val="tx1"/>
                </a:solidFill>
              </a:rPr>
              <a:t> past </a:t>
            </a:r>
            <a:r>
              <a:rPr lang="en-IE" dirty="0">
                <a:solidFill>
                  <a:schemeClr val="tx1"/>
                </a:solidFill>
              </a:rPr>
              <a:t>the hour.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When the big hand points to 1, it means…</a:t>
            </a:r>
            <a:endParaRPr lang="en-GB" altLang="en-US" dirty="0" smtClean="0"/>
          </a:p>
        </p:txBody>
      </p:sp>
      <p:pic>
        <p:nvPicPr>
          <p:cNvPr id="11267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8688" y="1778000"/>
            <a:ext cx="4538662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6623050" y="5305425"/>
            <a:ext cx="2520950" cy="501650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Click to reveal answer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278188" y="3303588"/>
            <a:ext cx="1068387" cy="1255712"/>
            <a:chOff x="3293987" y="4064783"/>
            <a:chExt cx="1067921" cy="1254459"/>
          </a:xfrm>
        </p:grpSpPr>
        <p:sp>
          <p:nvSpPr>
            <p:cNvPr id="6" name="Oval 5"/>
            <p:cNvSpPr/>
            <p:nvPr/>
          </p:nvSpPr>
          <p:spPr>
            <a:xfrm>
              <a:off x="3527247" y="4064783"/>
              <a:ext cx="607748" cy="607405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5</a:t>
              </a:r>
            </a:p>
          </p:txBody>
        </p:sp>
        <p:sp>
          <p:nvSpPr>
            <p:cNvPr id="10248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 b="1">
                  <a:solidFill>
                    <a:schemeClr val="tx1"/>
                  </a:solidFill>
                </a:rPr>
                <a:t>past</a:t>
              </a:r>
            </a:p>
          </p:txBody>
        </p:sp>
      </p:grp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83525" y="5972175"/>
            <a:ext cx="1031875" cy="511175"/>
          </a:xfrm>
          <a:prstGeom prst="rightArrow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266" grpId="0"/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89163" y="1768475"/>
            <a:ext cx="4548187" cy="454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When the big hand points to 2, it means…</a:t>
            </a:r>
            <a:endParaRPr lang="en-GB" altLang="en-US" smtClean="0"/>
          </a:p>
        </p:txBody>
      </p:sp>
      <p:sp>
        <p:nvSpPr>
          <p:cNvPr id="2" name="Rectangle 1"/>
          <p:cNvSpPr/>
          <p:nvPr/>
        </p:nvSpPr>
        <p:spPr>
          <a:xfrm>
            <a:off x="6623050" y="5305425"/>
            <a:ext cx="2520950" cy="501650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Click to reveal answer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278188" y="3303588"/>
            <a:ext cx="1068387" cy="1255712"/>
            <a:chOff x="3293987" y="4064783"/>
            <a:chExt cx="1067921" cy="1254459"/>
          </a:xfrm>
        </p:grpSpPr>
        <p:sp>
          <p:nvSpPr>
            <p:cNvPr id="6" name="Oval 5"/>
            <p:cNvSpPr/>
            <p:nvPr/>
          </p:nvSpPr>
          <p:spPr>
            <a:xfrm>
              <a:off x="3527247" y="4064783"/>
              <a:ext cx="607748" cy="607405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10</a:t>
              </a:r>
            </a:p>
          </p:txBody>
        </p:sp>
        <p:sp>
          <p:nvSpPr>
            <p:cNvPr id="11272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 b="1">
                  <a:solidFill>
                    <a:schemeClr val="tx1"/>
                  </a:solidFill>
                </a:rPr>
                <a:t>past</a:t>
              </a:r>
            </a:p>
          </p:txBody>
        </p:sp>
      </p:grp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83525" y="5972175"/>
            <a:ext cx="1031875" cy="511175"/>
          </a:xfrm>
          <a:prstGeom prst="rightArrow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266" grpId="0"/>
      <p:bldP spid="2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06625" y="1785938"/>
            <a:ext cx="4530725" cy="452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When the big hand points to 3, it means…</a:t>
            </a:r>
            <a:endParaRPr lang="en-GB" altLang="en-US" smtClean="0"/>
          </a:p>
        </p:txBody>
      </p:sp>
      <p:sp>
        <p:nvSpPr>
          <p:cNvPr id="2" name="Rectangle 1"/>
          <p:cNvSpPr/>
          <p:nvPr/>
        </p:nvSpPr>
        <p:spPr>
          <a:xfrm>
            <a:off x="6623050" y="5305425"/>
            <a:ext cx="2520950" cy="501650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Click to reveal answer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278188" y="3303588"/>
            <a:ext cx="1068387" cy="1255712"/>
            <a:chOff x="3293987" y="4064783"/>
            <a:chExt cx="1067921" cy="1254459"/>
          </a:xfrm>
        </p:grpSpPr>
        <p:sp>
          <p:nvSpPr>
            <p:cNvPr id="6" name="Oval 5"/>
            <p:cNvSpPr/>
            <p:nvPr/>
          </p:nvSpPr>
          <p:spPr>
            <a:xfrm>
              <a:off x="3527247" y="4064783"/>
              <a:ext cx="607748" cy="607405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15</a:t>
              </a:r>
            </a:p>
          </p:txBody>
        </p:sp>
        <p:sp>
          <p:nvSpPr>
            <p:cNvPr id="12296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 b="1">
                  <a:solidFill>
                    <a:schemeClr val="tx1"/>
                  </a:solidFill>
                </a:rPr>
                <a:t>past</a:t>
              </a:r>
            </a:p>
          </p:txBody>
        </p:sp>
      </p:grp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83525" y="5972175"/>
            <a:ext cx="1031875" cy="511175"/>
          </a:xfrm>
          <a:prstGeom prst="rightArrow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266" grpId="0"/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4088" y="1803400"/>
            <a:ext cx="4513262" cy="450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When the big hand points to 4, it means…</a:t>
            </a:r>
            <a:endParaRPr lang="en-GB" altLang="en-US" smtClean="0"/>
          </a:p>
        </p:txBody>
      </p:sp>
      <p:sp>
        <p:nvSpPr>
          <p:cNvPr id="2" name="Rectangle 1"/>
          <p:cNvSpPr/>
          <p:nvPr/>
        </p:nvSpPr>
        <p:spPr>
          <a:xfrm>
            <a:off x="6623050" y="5305425"/>
            <a:ext cx="2520950" cy="501650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Click to reveal answer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278188" y="3303588"/>
            <a:ext cx="1068387" cy="1255712"/>
            <a:chOff x="3293987" y="4064783"/>
            <a:chExt cx="1067921" cy="1254459"/>
          </a:xfrm>
        </p:grpSpPr>
        <p:sp>
          <p:nvSpPr>
            <p:cNvPr id="6" name="Oval 5"/>
            <p:cNvSpPr/>
            <p:nvPr/>
          </p:nvSpPr>
          <p:spPr>
            <a:xfrm>
              <a:off x="3527247" y="4064783"/>
              <a:ext cx="607748" cy="607405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20</a:t>
              </a:r>
            </a:p>
          </p:txBody>
        </p:sp>
        <p:sp>
          <p:nvSpPr>
            <p:cNvPr id="13320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 b="1">
                  <a:solidFill>
                    <a:schemeClr val="tx1"/>
                  </a:solidFill>
                </a:rPr>
                <a:t>past</a:t>
              </a:r>
            </a:p>
          </p:txBody>
        </p:sp>
      </p:grp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83525" y="5972175"/>
            <a:ext cx="1031875" cy="511175"/>
          </a:xfrm>
          <a:prstGeom prst="rightArrow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266" grpId="0"/>
      <p:bldP spid="2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81225" y="1760538"/>
            <a:ext cx="4556125" cy="454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66833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When the big hand points to 5, it means…</a:t>
            </a:r>
          </a:p>
        </p:txBody>
      </p:sp>
      <p:sp>
        <p:nvSpPr>
          <p:cNvPr id="2" name="Rectangle 1"/>
          <p:cNvSpPr/>
          <p:nvPr/>
        </p:nvSpPr>
        <p:spPr>
          <a:xfrm>
            <a:off x="6623050" y="5305425"/>
            <a:ext cx="2520950" cy="501650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Click to reveal answer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278188" y="3303588"/>
            <a:ext cx="1068387" cy="1255712"/>
            <a:chOff x="3293987" y="4064783"/>
            <a:chExt cx="1067921" cy="1254459"/>
          </a:xfrm>
        </p:grpSpPr>
        <p:sp>
          <p:nvSpPr>
            <p:cNvPr id="6" name="Oval 5"/>
            <p:cNvSpPr/>
            <p:nvPr/>
          </p:nvSpPr>
          <p:spPr>
            <a:xfrm>
              <a:off x="3527247" y="4064783"/>
              <a:ext cx="607748" cy="607405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25</a:t>
              </a:r>
            </a:p>
          </p:txBody>
        </p:sp>
        <p:sp>
          <p:nvSpPr>
            <p:cNvPr id="14344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 b="1">
                  <a:solidFill>
                    <a:schemeClr val="tx1"/>
                  </a:solidFill>
                </a:rPr>
                <a:t>past</a:t>
              </a:r>
            </a:p>
          </p:txBody>
        </p:sp>
      </p:grp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83525" y="5972175"/>
            <a:ext cx="1031875" cy="511175"/>
          </a:xfrm>
          <a:prstGeom prst="rightArrow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266" grpId="0"/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08213" y="1787525"/>
            <a:ext cx="4529137" cy="452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66833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When the big hand points to 6, it means…</a:t>
            </a:r>
          </a:p>
        </p:txBody>
      </p:sp>
      <p:sp>
        <p:nvSpPr>
          <p:cNvPr id="2" name="Rectangle 1"/>
          <p:cNvSpPr/>
          <p:nvPr/>
        </p:nvSpPr>
        <p:spPr>
          <a:xfrm>
            <a:off x="6623050" y="5305425"/>
            <a:ext cx="2520950" cy="501650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Click to reveal answer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278188" y="3303588"/>
            <a:ext cx="1068387" cy="1255712"/>
            <a:chOff x="3293987" y="4064783"/>
            <a:chExt cx="1067921" cy="1254459"/>
          </a:xfrm>
        </p:grpSpPr>
        <p:sp>
          <p:nvSpPr>
            <p:cNvPr id="6" name="Oval 5"/>
            <p:cNvSpPr/>
            <p:nvPr/>
          </p:nvSpPr>
          <p:spPr>
            <a:xfrm>
              <a:off x="3527247" y="4064783"/>
              <a:ext cx="607748" cy="607405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30</a:t>
              </a:r>
            </a:p>
          </p:txBody>
        </p:sp>
        <p:sp>
          <p:nvSpPr>
            <p:cNvPr id="15368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 b="1">
                  <a:solidFill>
                    <a:schemeClr val="tx1"/>
                  </a:solidFill>
                </a:rPr>
                <a:t>past</a:t>
              </a:r>
            </a:p>
          </p:txBody>
        </p:sp>
      </p:grp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83525" y="5972175"/>
            <a:ext cx="1031875" cy="511175"/>
          </a:xfrm>
          <a:prstGeom prst="rightArrow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266" grpId="0"/>
      <p:bldP spid="2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3038" y="2562225"/>
            <a:ext cx="3754437" cy="374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4681538" y="3841750"/>
            <a:ext cx="1068387" cy="1255713"/>
            <a:chOff x="3293987" y="4064783"/>
            <a:chExt cx="1067921" cy="1254459"/>
          </a:xfrm>
        </p:grpSpPr>
        <p:sp>
          <p:nvSpPr>
            <p:cNvPr id="40" name="Oval 39"/>
            <p:cNvSpPr/>
            <p:nvPr/>
          </p:nvSpPr>
          <p:spPr>
            <a:xfrm>
              <a:off x="3527247" y="4064783"/>
              <a:ext cx="607748" cy="607406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25</a:t>
              </a:r>
            </a:p>
          </p:txBody>
        </p:sp>
        <p:sp>
          <p:nvSpPr>
            <p:cNvPr id="19482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to</a:t>
              </a:r>
            </a:p>
          </p:txBody>
        </p:sp>
      </p:grpSp>
      <p:pic>
        <p:nvPicPr>
          <p:cNvPr id="33" name="Picture 3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3038" y="2560638"/>
            <a:ext cx="3754437" cy="374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7" name="Group 36"/>
          <p:cNvGrpSpPr>
            <a:grpSpLocks/>
          </p:cNvGrpSpPr>
          <p:nvPr/>
        </p:nvGrpSpPr>
        <p:grpSpPr bwMode="auto">
          <a:xfrm>
            <a:off x="4681538" y="3833813"/>
            <a:ext cx="1068387" cy="1255712"/>
            <a:chOff x="3293987" y="4064783"/>
            <a:chExt cx="1067921" cy="1254459"/>
          </a:xfrm>
        </p:grpSpPr>
        <p:sp>
          <p:nvSpPr>
            <p:cNvPr id="41" name="Oval 40"/>
            <p:cNvSpPr/>
            <p:nvPr/>
          </p:nvSpPr>
          <p:spPr>
            <a:xfrm>
              <a:off x="3527247" y="4064783"/>
              <a:ext cx="607748" cy="607405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20</a:t>
              </a:r>
            </a:p>
          </p:txBody>
        </p:sp>
        <p:sp>
          <p:nvSpPr>
            <p:cNvPr id="19480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to</a:t>
              </a:r>
            </a:p>
          </p:txBody>
        </p:sp>
      </p:grpSp>
      <p:pic>
        <p:nvPicPr>
          <p:cNvPr id="43" name="Picture 4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1925" y="2551113"/>
            <a:ext cx="3770313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4681538" y="3832225"/>
            <a:ext cx="1068387" cy="1255713"/>
            <a:chOff x="3293987" y="4064783"/>
            <a:chExt cx="1067921" cy="1254459"/>
          </a:xfrm>
        </p:grpSpPr>
        <p:sp>
          <p:nvSpPr>
            <p:cNvPr id="45" name="Oval 44"/>
            <p:cNvSpPr/>
            <p:nvPr/>
          </p:nvSpPr>
          <p:spPr>
            <a:xfrm>
              <a:off x="3527247" y="4064783"/>
              <a:ext cx="607748" cy="607406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15</a:t>
              </a:r>
            </a:p>
          </p:txBody>
        </p:sp>
        <p:sp>
          <p:nvSpPr>
            <p:cNvPr id="19478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to</a:t>
              </a: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3513" y="2547938"/>
            <a:ext cx="3771900" cy="376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8" name="Group 47"/>
          <p:cNvGrpSpPr>
            <a:grpSpLocks/>
          </p:cNvGrpSpPr>
          <p:nvPr/>
        </p:nvGrpSpPr>
        <p:grpSpPr bwMode="auto">
          <a:xfrm>
            <a:off x="4686300" y="3829050"/>
            <a:ext cx="1068388" cy="1255713"/>
            <a:chOff x="3293987" y="4064783"/>
            <a:chExt cx="1067921" cy="1254459"/>
          </a:xfrm>
        </p:grpSpPr>
        <p:sp>
          <p:nvSpPr>
            <p:cNvPr id="49" name="Oval 48"/>
            <p:cNvSpPr/>
            <p:nvPr/>
          </p:nvSpPr>
          <p:spPr>
            <a:xfrm>
              <a:off x="3527248" y="4064783"/>
              <a:ext cx="607746" cy="607406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10</a:t>
              </a:r>
            </a:p>
          </p:txBody>
        </p:sp>
        <p:sp>
          <p:nvSpPr>
            <p:cNvPr id="19476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to</a:t>
              </a:r>
            </a:p>
          </p:txBody>
        </p:sp>
      </p:grpSp>
      <p:pic>
        <p:nvPicPr>
          <p:cNvPr id="51" name="Picture 5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3513" y="2538413"/>
            <a:ext cx="3771900" cy="376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2" name="Group 51"/>
          <p:cNvGrpSpPr>
            <a:grpSpLocks/>
          </p:cNvGrpSpPr>
          <p:nvPr/>
        </p:nvGrpSpPr>
        <p:grpSpPr bwMode="auto">
          <a:xfrm>
            <a:off x="4686300" y="3817938"/>
            <a:ext cx="1068388" cy="1255712"/>
            <a:chOff x="3293987" y="4064783"/>
            <a:chExt cx="1067921" cy="1254459"/>
          </a:xfrm>
        </p:grpSpPr>
        <p:sp>
          <p:nvSpPr>
            <p:cNvPr id="53" name="Oval 52"/>
            <p:cNvSpPr/>
            <p:nvPr/>
          </p:nvSpPr>
          <p:spPr>
            <a:xfrm>
              <a:off x="3527248" y="4064783"/>
              <a:ext cx="607746" cy="607405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5</a:t>
              </a:r>
            </a:p>
          </p:txBody>
        </p:sp>
        <p:sp>
          <p:nvSpPr>
            <p:cNvPr id="19474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to</a:t>
              </a:r>
            </a:p>
          </p:txBody>
        </p:sp>
      </p:grpSp>
      <p:grpSp>
        <p:nvGrpSpPr>
          <p:cNvPr id="55" name="Group 54"/>
          <p:cNvGrpSpPr>
            <a:grpSpLocks/>
          </p:cNvGrpSpPr>
          <p:nvPr/>
        </p:nvGrpSpPr>
        <p:grpSpPr bwMode="auto">
          <a:xfrm>
            <a:off x="2709863" y="2551113"/>
            <a:ext cx="3763962" cy="3754437"/>
            <a:chOff x="2397882" y="2508104"/>
            <a:chExt cx="4358531" cy="4349896"/>
          </a:xfrm>
        </p:grpSpPr>
        <p:pic>
          <p:nvPicPr>
            <p:cNvPr id="19471" name="Picture 12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7882" y="2508104"/>
              <a:ext cx="4358531" cy="4349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72" name="Rectangle 15"/>
            <p:cNvSpPr>
              <a:spLocks noChangeArrowheads="1"/>
            </p:cNvSpPr>
            <p:nvPr/>
          </p:nvSpPr>
          <p:spPr bwMode="auto">
            <a:xfrm>
              <a:off x="4133462" y="5171988"/>
              <a:ext cx="8675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o’clock</a:t>
              </a:r>
            </a:p>
          </p:txBody>
        </p:sp>
      </p:grpSp>
      <p:sp>
        <p:nvSpPr>
          <p:cNvPr id="19469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Telling the Time</a:t>
            </a:r>
          </a:p>
        </p:txBody>
      </p:sp>
      <p:sp>
        <p:nvSpPr>
          <p:cNvPr id="3" name="Rectangle 2"/>
          <p:cNvSpPr/>
          <p:nvPr/>
        </p:nvSpPr>
        <p:spPr>
          <a:xfrm>
            <a:off x="796925" y="1473200"/>
            <a:ext cx="7540625" cy="95726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IE" dirty="0">
                <a:solidFill>
                  <a:schemeClr val="tx1"/>
                </a:solidFill>
              </a:rPr>
              <a:t>Now let’s look at the other half of the clock. </a:t>
            </a:r>
            <a:br>
              <a:rPr lang="en-IE" dirty="0">
                <a:solidFill>
                  <a:schemeClr val="tx1"/>
                </a:solidFill>
              </a:rPr>
            </a:br>
            <a:r>
              <a:rPr lang="en-IE" dirty="0">
                <a:solidFill>
                  <a:schemeClr val="tx1"/>
                </a:solidFill>
              </a:rPr>
              <a:t>We are going to look at the minutes </a:t>
            </a:r>
            <a:r>
              <a:rPr lang="en-IE" b="1" dirty="0">
                <a:solidFill>
                  <a:schemeClr val="tx1"/>
                </a:solidFill>
              </a:rPr>
              <a:t>to </a:t>
            </a:r>
            <a:r>
              <a:rPr lang="en-IE" dirty="0">
                <a:solidFill>
                  <a:schemeClr val="tx1"/>
                </a:solidFill>
              </a:rPr>
              <a:t>the next hour.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0750" y="1770063"/>
            <a:ext cx="4546600" cy="453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66833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When the big hand points to 7, it means…</a:t>
            </a:r>
          </a:p>
        </p:txBody>
      </p:sp>
      <p:sp>
        <p:nvSpPr>
          <p:cNvPr id="2" name="Rectangle 1"/>
          <p:cNvSpPr/>
          <p:nvPr/>
        </p:nvSpPr>
        <p:spPr>
          <a:xfrm>
            <a:off x="6623050" y="5305425"/>
            <a:ext cx="2520950" cy="501650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Click to reveal answer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4892675" y="3303588"/>
            <a:ext cx="1068388" cy="1255712"/>
            <a:chOff x="3293987" y="4064783"/>
            <a:chExt cx="1067921" cy="1254459"/>
          </a:xfrm>
        </p:grpSpPr>
        <p:sp>
          <p:nvSpPr>
            <p:cNvPr id="6" name="Oval 5"/>
            <p:cNvSpPr/>
            <p:nvPr/>
          </p:nvSpPr>
          <p:spPr>
            <a:xfrm>
              <a:off x="3527248" y="4064783"/>
              <a:ext cx="607746" cy="607405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25</a:t>
              </a:r>
            </a:p>
          </p:txBody>
        </p:sp>
        <p:sp>
          <p:nvSpPr>
            <p:cNvPr id="20488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 b="1">
                  <a:solidFill>
                    <a:schemeClr val="tx1"/>
                  </a:solidFill>
                </a:rPr>
                <a:t>to</a:t>
              </a:r>
            </a:p>
          </p:txBody>
        </p:sp>
      </p:grp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83525" y="5972175"/>
            <a:ext cx="1031875" cy="511175"/>
          </a:xfrm>
          <a:prstGeom prst="rightArrow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266" grpId="0"/>
      <p:bldP spid="2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0750" y="1770063"/>
            <a:ext cx="4546600" cy="453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66833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When the big hand points to 8, it means…</a:t>
            </a:r>
          </a:p>
        </p:txBody>
      </p:sp>
      <p:sp>
        <p:nvSpPr>
          <p:cNvPr id="2" name="Rectangle 1"/>
          <p:cNvSpPr/>
          <p:nvPr/>
        </p:nvSpPr>
        <p:spPr>
          <a:xfrm>
            <a:off x="6623050" y="5305425"/>
            <a:ext cx="2520950" cy="501650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Click to reveal answer</a:t>
            </a:r>
          </a:p>
        </p:txBody>
      </p: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83525" y="5972175"/>
            <a:ext cx="1031875" cy="511175"/>
          </a:xfrm>
          <a:prstGeom prst="rightArrow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4892675" y="3303588"/>
            <a:ext cx="1068388" cy="1255712"/>
            <a:chOff x="3293987" y="4064783"/>
            <a:chExt cx="1067921" cy="1254459"/>
          </a:xfrm>
        </p:grpSpPr>
        <p:sp>
          <p:nvSpPr>
            <p:cNvPr id="11" name="Oval 10"/>
            <p:cNvSpPr/>
            <p:nvPr/>
          </p:nvSpPr>
          <p:spPr>
            <a:xfrm>
              <a:off x="3527248" y="4064783"/>
              <a:ext cx="607746" cy="607405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20</a:t>
              </a:r>
            </a:p>
          </p:txBody>
        </p:sp>
        <p:sp>
          <p:nvSpPr>
            <p:cNvPr id="21512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 b="1">
                  <a:solidFill>
                    <a:schemeClr val="tx1"/>
                  </a:solidFill>
                </a:rPr>
                <a:t>to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266" grpId="0"/>
      <p:bldP spid="2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82813" y="1762125"/>
            <a:ext cx="4554537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66833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When the big hand points to 9, it means…</a:t>
            </a:r>
          </a:p>
        </p:txBody>
      </p:sp>
      <p:sp>
        <p:nvSpPr>
          <p:cNvPr id="2" name="Rectangle 1"/>
          <p:cNvSpPr/>
          <p:nvPr/>
        </p:nvSpPr>
        <p:spPr>
          <a:xfrm>
            <a:off x="6623050" y="5305425"/>
            <a:ext cx="2520950" cy="501650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Click to reveal answer</a:t>
            </a:r>
          </a:p>
        </p:txBody>
      </p: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83525" y="5972175"/>
            <a:ext cx="1031875" cy="511175"/>
          </a:xfrm>
          <a:prstGeom prst="rightArrow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4892675" y="3303588"/>
            <a:ext cx="1068388" cy="1255712"/>
            <a:chOff x="3293987" y="4064783"/>
            <a:chExt cx="1067921" cy="1254459"/>
          </a:xfrm>
        </p:grpSpPr>
        <p:sp>
          <p:nvSpPr>
            <p:cNvPr id="11" name="Oval 10"/>
            <p:cNvSpPr/>
            <p:nvPr/>
          </p:nvSpPr>
          <p:spPr>
            <a:xfrm>
              <a:off x="3527248" y="4064783"/>
              <a:ext cx="607746" cy="607405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15</a:t>
              </a:r>
            </a:p>
          </p:txBody>
        </p:sp>
        <p:sp>
          <p:nvSpPr>
            <p:cNvPr id="22536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 b="1">
                  <a:solidFill>
                    <a:schemeClr val="tx1"/>
                  </a:solidFill>
                </a:rPr>
                <a:t>to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266" grpId="0"/>
      <p:bldP spid="2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73288" y="1752600"/>
            <a:ext cx="4564062" cy="455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66833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When the big hand points to 10, it means…</a:t>
            </a:r>
          </a:p>
        </p:txBody>
      </p:sp>
      <p:sp>
        <p:nvSpPr>
          <p:cNvPr id="2" name="Rectangle 1"/>
          <p:cNvSpPr/>
          <p:nvPr/>
        </p:nvSpPr>
        <p:spPr>
          <a:xfrm>
            <a:off x="6623050" y="5305425"/>
            <a:ext cx="2520950" cy="501650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Click to reveal answer</a:t>
            </a:r>
          </a:p>
        </p:txBody>
      </p: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83525" y="5972175"/>
            <a:ext cx="1031875" cy="511175"/>
          </a:xfrm>
          <a:prstGeom prst="rightArrow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4892675" y="3303588"/>
            <a:ext cx="1068388" cy="1255712"/>
            <a:chOff x="3293987" y="4064783"/>
            <a:chExt cx="1067921" cy="1254459"/>
          </a:xfrm>
        </p:grpSpPr>
        <p:sp>
          <p:nvSpPr>
            <p:cNvPr id="11" name="Oval 10"/>
            <p:cNvSpPr/>
            <p:nvPr/>
          </p:nvSpPr>
          <p:spPr>
            <a:xfrm>
              <a:off x="3527248" y="4064783"/>
              <a:ext cx="607746" cy="607405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10</a:t>
              </a:r>
            </a:p>
          </p:txBody>
        </p:sp>
        <p:sp>
          <p:nvSpPr>
            <p:cNvPr id="23560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 b="1">
                  <a:solidFill>
                    <a:schemeClr val="tx1"/>
                  </a:solidFill>
                </a:rPr>
                <a:t>to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266" grpId="0"/>
      <p:bldP spid="2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73288" y="1752600"/>
            <a:ext cx="4564062" cy="455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66833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mtClean="0"/>
              <a:t>When the big hand points to 11, it means…</a:t>
            </a:r>
          </a:p>
        </p:txBody>
      </p:sp>
      <p:sp>
        <p:nvSpPr>
          <p:cNvPr id="2" name="Rectangle 1"/>
          <p:cNvSpPr/>
          <p:nvPr/>
        </p:nvSpPr>
        <p:spPr>
          <a:xfrm>
            <a:off x="6623050" y="5305425"/>
            <a:ext cx="2520950" cy="501650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Click to reveal answer</a:t>
            </a:r>
          </a:p>
        </p:txBody>
      </p:sp>
      <p:sp>
        <p:nvSpPr>
          <p:cNvPr id="3" name="Right Arrow 2">
            <a:hlinkClick r:id="rId3" action="ppaction://hlinksldjump"/>
          </p:cNvPr>
          <p:cNvSpPr/>
          <p:nvPr/>
        </p:nvSpPr>
        <p:spPr>
          <a:xfrm>
            <a:off x="7883525" y="5972175"/>
            <a:ext cx="1031875" cy="511175"/>
          </a:xfrm>
          <a:prstGeom prst="rightArrow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4892675" y="3303588"/>
            <a:ext cx="1068388" cy="1255712"/>
            <a:chOff x="3293987" y="4064783"/>
            <a:chExt cx="1067921" cy="1254459"/>
          </a:xfrm>
        </p:grpSpPr>
        <p:sp>
          <p:nvSpPr>
            <p:cNvPr id="11" name="Oval 10"/>
            <p:cNvSpPr/>
            <p:nvPr/>
          </p:nvSpPr>
          <p:spPr>
            <a:xfrm>
              <a:off x="3527248" y="4064783"/>
              <a:ext cx="607746" cy="607405"/>
            </a:xfrm>
            <a:prstGeom prst="ellipse">
              <a:avLst/>
            </a:prstGeom>
            <a:solidFill>
              <a:srgbClr val="ED74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b="1" dirty="0"/>
                <a:t>5</a:t>
              </a:r>
            </a:p>
          </p:txBody>
        </p:sp>
        <p:sp>
          <p:nvSpPr>
            <p:cNvPr id="24584" name="Rectangle 40"/>
            <p:cNvSpPr>
              <a:spLocks noChangeArrowheads="1"/>
            </p:cNvSpPr>
            <p:nvPr/>
          </p:nvSpPr>
          <p:spPr bwMode="auto">
            <a:xfrm>
              <a:off x="3293987" y="4672911"/>
              <a:ext cx="10679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Twinkl" pitchFamily="2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>
                  <a:solidFill>
                    <a:schemeClr val="tx1"/>
                  </a:solidFill>
                </a:rPr>
                <a:t>minutes </a:t>
              </a:r>
            </a:p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IE" altLang="en-US" b="1">
                  <a:solidFill>
                    <a:schemeClr val="tx1"/>
                  </a:solidFill>
                </a:rPr>
                <a:t>to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266" grpId="0"/>
      <p:bldP spid="2" grpId="0" animBg="1"/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508</TotalTime>
  <Words>307</Words>
  <Application>Microsoft Office PowerPoint</Application>
  <PresentationFormat>On-screen Show (4:3)</PresentationFormat>
  <Paragraphs>112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</vt:lpstr>
      <vt:lpstr>Twinkl</vt:lpstr>
      <vt:lpstr>Arial</vt:lpstr>
      <vt:lpstr>Office Theme</vt:lpstr>
      <vt:lpstr>Telling the Time</vt:lpstr>
      <vt:lpstr>Telling the Time</vt:lpstr>
      <vt:lpstr>When the big hand points to 1, it means…</vt:lpstr>
      <vt:lpstr>When the big hand points to 2, it means…</vt:lpstr>
      <vt:lpstr>When the big hand points to 3, it means…</vt:lpstr>
      <vt:lpstr>When the big hand points to 4, it means…</vt:lpstr>
      <vt:lpstr>When the big hand points to 5, it means…</vt:lpstr>
      <vt:lpstr>When the big hand points to 6, it means…</vt:lpstr>
      <vt:lpstr>Telling the Time</vt:lpstr>
      <vt:lpstr>When the big hand points to 7, it means…</vt:lpstr>
      <vt:lpstr>When the big hand points to 8, it means…</vt:lpstr>
      <vt:lpstr>When the big hand points to 9, it means…</vt:lpstr>
      <vt:lpstr>When the big hand points to 10, it means…</vt:lpstr>
      <vt:lpstr>When the big hand points to 11, it means…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Fletcher</dc:creator>
  <cp:lastModifiedBy>Francesca Newman</cp:lastModifiedBy>
  <cp:revision>38</cp:revision>
  <dcterms:created xsi:type="dcterms:W3CDTF">2018-10-10T07:25:35Z</dcterms:created>
  <dcterms:modified xsi:type="dcterms:W3CDTF">2020-06-14T11:38:35Z</dcterms:modified>
</cp:coreProperties>
</file>