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slideLayouts/slideLayout41.xml" ContentType="application/vnd.openxmlformats-officedocument.presentationml.slideLayout+xml"/>
  <Override PartName="/ppt/theme/theme4.xml" ContentType="application/vnd.openxmlformats-officedocument.theme+xml"/>
  <Override PartName="/ppt/slideLayouts/slideLayout42.xml" ContentType="application/vnd.openxmlformats-officedocument.presentationml.slideLayout+xml"/>
  <Override PartName="/ppt/theme/theme5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sldIdLst>
    <p:sldId id="257" r:id="rId9"/>
    <p:sldId id="283" r:id="rId10"/>
    <p:sldId id="288" r:id="rId11"/>
    <p:sldId id="289" r:id="rId12"/>
    <p:sldId id="269" r:id="rId13"/>
    <p:sldId id="271" r:id="rId14"/>
    <p:sldId id="275" r:id="rId15"/>
    <p:sldId id="276" r:id="rId16"/>
    <p:sldId id="277" r:id="rId17"/>
    <p:sldId id="278" r:id="rId18"/>
    <p:sldId id="263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1B9E7"/>
    <a:srgbClr val="51B7E7"/>
    <a:srgbClr val="B378B5"/>
    <a:srgbClr val="AFD233"/>
    <a:srgbClr val="F8931C"/>
    <a:srgbClr val="58C1B8"/>
    <a:srgbClr val="EE684B"/>
    <a:srgbClr val="002B61"/>
    <a:srgbClr val="EE787E"/>
    <a:srgbClr val="FFE3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2015F95-A968-4CB6-8E91-A571CE18C17A}" v="1" dt="2024-07-30T10:02:42.80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876" autoAdjust="0"/>
    <p:restoredTop sz="96327"/>
  </p:normalViewPr>
  <p:slideViewPr>
    <p:cSldViewPr snapToGrid="0">
      <p:cViewPr varScale="1">
        <p:scale>
          <a:sx n="86" d="100"/>
          <a:sy n="86" d="100"/>
        </p:scale>
        <p:origin x="146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743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A4385-90EF-4EDB-B602-AB93C7CE721D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609A-C952-4AF1-BF81-19C0421FC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412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A4385-90EF-4EDB-B602-AB93C7CE721D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609A-C952-4AF1-BF81-19C0421FC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274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9A6F126-0644-3AAF-262C-51F15EEFDDE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61AE09C-CF4B-A7F9-470D-07C7801B429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9BE7438-163A-6D38-4208-EE89D599252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1441B73-ADB6-ADFE-47BD-E3A8611C7B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F809662-894C-1570-DF8F-4E1C227198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240A074-8EE3-7424-4A17-68D7FCB74EE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C7D037F-E857-5FBF-7B36-30EBFB47AF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DF25C3E-847E-54EB-2C40-8F69748D3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6140842-2264-218B-3B08-3F2B782E540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0CC217B-D284-AB9B-1F12-DB657C7EAEB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34D455B-13A8-FA10-EAA3-A5EFA3C15BD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3BD64C9-5DA1-F15D-7FD5-9A4C4011BE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FB94B88-D0B6-B5B6-0D8C-679C9A749E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12B4540-87FA-70E5-7814-54D022876E8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D14752D-1C00-BF41-1479-558269698F5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74AEF48-947F-E94B-274B-4245DBE6392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ADA5A75-E9E4-9DF4-22F5-401825ECF7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0319BF3-AF27-98B3-AB7A-AFAABD1C853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B856521-6512-E3CB-4FB8-CBA0428EAC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B89E1AF-20F6-6FD9-5C25-26A2164A3D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8387ACB-5BFC-0A85-EA44-184F09A476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DC75597-418D-848F-9185-92AACBCD227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C23397E-BF3A-93C3-F697-CD0E74B47E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588E0FD-30EE-9601-3642-FE354A3D9CF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1A42CFB-16DF-F3AF-F062-938E4A1D06A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29B2E69-32C4-F90E-A5AE-60965BD4BE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297CC2D-5723-1D6B-1FC2-1496310FEE4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1880CF8-2687-E5B9-2A85-6943697CF8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14B6949-7ED0-1AFA-A98B-A278D7131AD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EF88EE8-084E-081F-AEB8-B19A19DD3A2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9158174-A66C-1923-8AB1-0D4B31EC498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5B511B4-94FD-EF99-C6D4-CB8BCE30CF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1FDD993-3CC9-8FD1-4659-A17D6F7F9F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A01A022-4A68-AE97-CD45-BE130E7D535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6B66F62-D50B-8169-FCD1-2BA6B1A6BF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7B1CB63-944D-0E25-A60C-604ECA9BA9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21.xml"/><Relationship Id="rId2" Type="http://schemas.openxmlformats.org/officeDocument/2006/relationships/slideLayout" Target="../slideLayouts/slideLayout6.xml"/><Relationship Id="rId16" Type="http://schemas.openxmlformats.org/officeDocument/2006/relationships/slideLayout" Target="../slideLayouts/slideLayout20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14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slideLayout" Target="../slideLayouts/slideLayout4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20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1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006909-9AC5-FA77-C0F1-8FB8E27CECD4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704" r:id="rId2"/>
    <p:sldLayoutId id="2147483705" r:id="rId3"/>
    <p:sldLayoutId id="214748370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65F4DEE-69EB-97CC-EF4A-5D2503E26726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019C35D-C804-9B54-C396-0C806F1A569D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6E04A40-851F-C74A-3917-01CF67E3246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4CBCE72-E461-60E5-775C-B60D7045D03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tmp"/><Relationship Id="rId2" Type="http://schemas.openxmlformats.org/officeDocument/2006/relationships/image" Target="../media/image42.tmp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42.xml"/><Relationship Id="rId5" Type="http://schemas.openxmlformats.org/officeDocument/2006/relationships/image" Target="../media/image48.png"/><Relationship Id="rId4" Type="http://schemas.openxmlformats.org/officeDocument/2006/relationships/image" Target="../media/image5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4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7" Type="http://schemas.openxmlformats.org/officeDocument/2006/relationships/image" Target="../media/image56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53.png"/><Relationship Id="rId5" Type="http://schemas.openxmlformats.org/officeDocument/2006/relationships/image" Target="../media/image48.png"/><Relationship Id="rId4" Type="http://schemas.openxmlformats.org/officeDocument/2006/relationships/image" Target="../media/image12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2.png"/><Relationship Id="rId13" Type="http://schemas.openxmlformats.org/officeDocument/2006/relationships/image" Target="../media/image137.png"/><Relationship Id="rId3" Type="http://schemas.openxmlformats.org/officeDocument/2006/relationships/image" Target="../media/image127.png"/><Relationship Id="rId7" Type="http://schemas.openxmlformats.org/officeDocument/2006/relationships/image" Target="../media/image131.png"/><Relationship Id="rId12" Type="http://schemas.openxmlformats.org/officeDocument/2006/relationships/image" Target="../media/image136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130.png"/><Relationship Id="rId11" Type="http://schemas.openxmlformats.org/officeDocument/2006/relationships/image" Target="../media/image135.png"/><Relationship Id="rId5" Type="http://schemas.openxmlformats.org/officeDocument/2006/relationships/image" Target="../media/image129.png"/><Relationship Id="rId10" Type="http://schemas.openxmlformats.org/officeDocument/2006/relationships/image" Target="../media/image134.png"/><Relationship Id="rId4" Type="http://schemas.openxmlformats.org/officeDocument/2006/relationships/image" Target="../media/image128.png"/><Relationship Id="rId9" Type="http://schemas.openxmlformats.org/officeDocument/2006/relationships/image" Target="../media/image133.png"/><Relationship Id="rId14" Type="http://schemas.openxmlformats.org/officeDocument/2006/relationships/image" Target="../media/image5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4.png"/><Relationship Id="rId3" Type="http://schemas.openxmlformats.org/officeDocument/2006/relationships/image" Target="../media/image139.png"/><Relationship Id="rId7" Type="http://schemas.openxmlformats.org/officeDocument/2006/relationships/image" Target="../media/image143.png"/><Relationship Id="rId2" Type="http://schemas.openxmlformats.org/officeDocument/2006/relationships/image" Target="../media/image138.png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142.png"/><Relationship Id="rId11" Type="http://schemas.openxmlformats.org/officeDocument/2006/relationships/image" Target="../media/image53.png"/><Relationship Id="rId5" Type="http://schemas.openxmlformats.org/officeDocument/2006/relationships/image" Target="../media/image141.png"/><Relationship Id="rId10" Type="http://schemas.openxmlformats.org/officeDocument/2006/relationships/image" Target="../media/image146.png"/><Relationship Id="rId4" Type="http://schemas.openxmlformats.org/officeDocument/2006/relationships/image" Target="../media/image140.png"/><Relationship Id="rId9" Type="http://schemas.openxmlformats.org/officeDocument/2006/relationships/image" Target="../media/image14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147.png"/><Relationship Id="rId7" Type="http://schemas.openxmlformats.org/officeDocument/2006/relationships/image" Target="../media/image151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150.png"/><Relationship Id="rId5" Type="http://schemas.openxmlformats.org/officeDocument/2006/relationships/image" Target="../media/image149.png"/><Relationship Id="rId4" Type="http://schemas.openxmlformats.org/officeDocument/2006/relationships/image" Target="../media/image148.png"/><Relationship Id="rId9" Type="http://schemas.openxmlformats.org/officeDocument/2006/relationships/image" Target="../media/image5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484CC0EC-0F93-FA83-6C20-2CA1DA29F546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AF4FD"/>
          </a:solidFill>
          <a:ln>
            <a:solidFill>
              <a:srgbClr val="EAF4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339" y="259977"/>
            <a:ext cx="8547908" cy="1017270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latin typeface="Letter-join Plus 6" panose="02000505000000020003" pitchFamily="50" charset="0"/>
              </a:rPr>
              <a:t>14/11/25	</a:t>
            </a:r>
            <a:r>
              <a:rPr lang="en-GB" dirty="0">
                <a:latin typeface="Letter-join Plus 6" panose="02000505000000020003" pitchFamily="50" charset="0"/>
              </a:rPr>
              <a:t>			</a:t>
            </a:r>
            <a:r>
              <a:rPr lang="en-GB" b="1" u="sng" dirty="0">
                <a:latin typeface="Letter-join Plus 6" panose="02000505000000020003" pitchFamily="50" charset="0"/>
              </a:rPr>
              <a:t>XIV.XI.MMXXV</a:t>
            </a:r>
            <a:br>
              <a:rPr lang="en-GB" dirty="0">
                <a:latin typeface="Letter-join Plus 6" panose="02000505000000020003" pitchFamily="50" charset="0"/>
              </a:rPr>
            </a:br>
            <a:r>
              <a:rPr lang="en-GB" dirty="0">
                <a:latin typeface="Letter-join Plus 6" panose="02000505000000020003" pitchFamily="50" charset="0"/>
              </a:rPr>
              <a:t>LO - To solve problems involving adding and subtracting fractions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7251" y="2212225"/>
            <a:ext cx="5197185" cy="30289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>
                <a:latin typeface="Letter-join Plus 6" panose="02000505000000020003" pitchFamily="50" charset="0"/>
              </a:rPr>
              <a:t>Set up your book for today, then get ready for 5 minutes of arithmetic as your starter.</a:t>
            </a:r>
          </a:p>
        </p:txBody>
      </p:sp>
      <p:pic>
        <p:nvPicPr>
          <p:cNvPr id="4" name="Picture 3" descr="Screen Clipping">
            <a:extLst>
              <a:ext uri="{FF2B5EF4-FFF2-40B4-BE49-F238E27FC236}">
                <a16:creationId xmlns:a16="http://schemas.microsoft.com/office/drawing/2014/main" id="{C6CF0B76-D6EE-9444-5578-E1040C0588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0816" y="1801820"/>
            <a:ext cx="2995291" cy="4349598"/>
          </a:xfrm>
          <a:prstGeom prst="rect">
            <a:avLst/>
          </a:prstGeom>
        </p:spPr>
      </p:pic>
      <p:pic>
        <p:nvPicPr>
          <p:cNvPr id="8" name="Picture 7" descr="A screenshot of a test&#10;&#10;AI-generated content may be incorrect.">
            <a:extLst>
              <a:ext uri="{FF2B5EF4-FFF2-40B4-BE49-F238E27FC236}">
                <a16:creationId xmlns:a16="http://schemas.microsoft.com/office/drawing/2014/main" id="{EB826E75-E164-07F3-37BD-6863301A39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26700"/>
            <a:ext cx="5932923" cy="302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409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AF4FD"/>
          </a:solidFill>
          <a:ln>
            <a:solidFill>
              <a:srgbClr val="EAF4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4" name="Picture 3" descr="A screenshot of a test&#10;&#10;AI-generated content may be incorrect.">
            <a:extLst>
              <a:ext uri="{FF2B5EF4-FFF2-40B4-BE49-F238E27FC236}">
                <a16:creationId xmlns:a16="http://schemas.microsoft.com/office/drawing/2014/main" id="{A93DC850-6F36-02DC-16B8-B6780CA510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66156"/>
            <a:ext cx="9144000" cy="435577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F17FC2F-E7CA-C5EE-25CE-BE0B99F31173}"/>
              </a:ext>
            </a:extLst>
          </p:cNvPr>
          <p:cNvSpPr/>
          <p:nvPr/>
        </p:nvSpPr>
        <p:spPr>
          <a:xfrm>
            <a:off x="2507673" y="1551709"/>
            <a:ext cx="872836" cy="3048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C0B0B20-AF1A-5489-79A9-4085C9FB348A}"/>
              </a:ext>
            </a:extLst>
          </p:cNvPr>
          <p:cNvSpPr/>
          <p:nvPr/>
        </p:nvSpPr>
        <p:spPr>
          <a:xfrm>
            <a:off x="1600200" y="2061193"/>
            <a:ext cx="872836" cy="3048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261D6EC-0CE5-4752-AC49-9B2ABD23FFFA}"/>
              </a:ext>
            </a:extLst>
          </p:cNvPr>
          <p:cNvSpPr/>
          <p:nvPr/>
        </p:nvSpPr>
        <p:spPr>
          <a:xfrm>
            <a:off x="1163782" y="2618888"/>
            <a:ext cx="872836" cy="3048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EF2F4A7-9B94-62E3-15E8-72A84AB9DFE5}"/>
              </a:ext>
            </a:extLst>
          </p:cNvPr>
          <p:cNvSpPr/>
          <p:nvPr/>
        </p:nvSpPr>
        <p:spPr>
          <a:xfrm>
            <a:off x="1648691" y="3129645"/>
            <a:ext cx="872836" cy="3048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BBDD70-6E9A-FABB-2F36-241F121C6589}"/>
              </a:ext>
            </a:extLst>
          </p:cNvPr>
          <p:cNvSpPr/>
          <p:nvPr/>
        </p:nvSpPr>
        <p:spPr>
          <a:xfrm>
            <a:off x="554182" y="3651914"/>
            <a:ext cx="872836" cy="3048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704CABC-B05F-B9B3-127D-ED0461B5AAD0}"/>
              </a:ext>
            </a:extLst>
          </p:cNvPr>
          <p:cNvSpPr/>
          <p:nvPr/>
        </p:nvSpPr>
        <p:spPr>
          <a:xfrm>
            <a:off x="1794164" y="4151160"/>
            <a:ext cx="872836" cy="3048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5D422CC-B150-357B-01D2-6710089BA5CC}"/>
              </a:ext>
            </a:extLst>
          </p:cNvPr>
          <p:cNvSpPr/>
          <p:nvPr/>
        </p:nvSpPr>
        <p:spPr>
          <a:xfrm>
            <a:off x="1634837" y="4696691"/>
            <a:ext cx="872836" cy="3048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B1C0CC9-F3BB-2769-D53E-8313A9FB29D3}"/>
              </a:ext>
            </a:extLst>
          </p:cNvPr>
          <p:cNvSpPr/>
          <p:nvPr/>
        </p:nvSpPr>
        <p:spPr>
          <a:xfrm>
            <a:off x="1634837" y="5242222"/>
            <a:ext cx="872836" cy="3048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BE42BA4-3960-0904-0355-D17EDE8BD0B0}"/>
              </a:ext>
            </a:extLst>
          </p:cNvPr>
          <p:cNvSpPr/>
          <p:nvPr/>
        </p:nvSpPr>
        <p:spPr>
          <a:xfrm>
            <a:off x="7017328" y="1536632"/>
            <a:ext cx="872836" cy="3048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F6A685C-440F-3084-C0F1-21EDD6A27FDB}"/>
              </a:ext>
            </a:extLst>
          </p:cNvPr>
          <p:cNvSpPr/>
          <p:nvPr/>
        </p:nvSpPr>
        <p:spPr>
          <a:xfrm>
            <a:off x="7467601" y="2077941"/>
            <a:ext cx="872836" cy="3048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6196DB4-9473-6DD4-46C3-4CA4132807C5}"/>
              </a:ext>
            </a:extLst>
          </p:cNvPr>
          <p:cNvSpPr/>
          <p:nvPr/>
        </p:nvSpPr>
        <p:spPr>
          <a:xfrm>
            <a:off x="7301346" y="2587716"/>
            <a:ext cx="872836" cy="3048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0AF0DD1-DF67-F5E8-4120-747E93A2897F}"/>
              </a:ext>
            </a:extLst>
          </p:cNvPr>
          <p:cNvSpPr/>
          <p:nvPr/>
        </p:nvSpPr>
        <p:spPr>
          <a:xfrm>
            <a:off x="7564582" y="3129645"/>
            <a:ext cx="872836" cy="3048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6F637A5-BA94-B48A-DAA7-98C617CF0D62}"/>
              </a:ext>
            </a:extLst>
          </p:cNvPr>
          <p:cNvSpPr/>
          <p:nvPr/>
        </p:nvSpPr>
        <p:spPr>
          <a:xfrm>
            <a:off x="7453746" y="3651914"/>
            <a:ext cx="872836" cy="3048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BB88FD3-B5C9-1516-8DC0-023CFDB49CBE}"/>
              </a:ext>
            </a:extLst>
          </p:cNvPr>
          <p:cNvSpPr/>
          <p:nvPr/>
        </p:nvSpPr>
        <p:spPr>
          <a:xfrm>
            <a:off x="7689273" y="4161809"/>
            <a:ext cx="872836" cy="3048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29C6946-C5F0-C59A-A7DA-9E3CF6AB6714}"/>
              </a:ext>
            </a:extLst>
          </p:cNvPr>
          <p:cNvSpPr/>
          <p:nvPr/>
        </p:nvSpPr>
        <p:spPr>
          <a:xfrm>
            <a:off x="6289964" y="4696691"/>
            <a:ext cx="872836" cy="3048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DE6E667-51A7-7BA4-9DAC-C968B63D7099}"/>
              </a:ext>
            </a:extLst>
          </p:cNvPr>
          <p:cNvSpPr/>
          <p:nvPr/>
        </p:nvSpPr>
        <p:spPr>
          <a:xfrm>
            <a:off x="7453746" y="5228609"/>
            <a:ext cx="872836" cy="3048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813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solidFill>
            <a:srgbClr val="EAF4FD"/>
          </a:solidFill>
          <a:ln>
            <a:solidFill>
              <a:srgbClr val="EAF4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068313-C83A-FB0D-63A2-FF1B6CCEE199}"/>
              </a:ext>
            </a:extLst>
          </p:cNvPr>
          <p:cNvSpPr txBox="1">
            <a:spLocks/>
          </p:cNvSpPr>
          <p:nvPr/>
        </p:nvSpPr>
        <p:spPr>
          <a:xfrm>
            <a:off x="-164679" y="851456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sz="2215" dirty="0">
                <a:solidFill>
                  <a:schemeClr val="tx1"/>
                </a:solidFill>
                <a:latin typeface="+mn-lt"/>
              </a:rPr>
              <a:t>Year 6 | Week 10 | 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9D6EFD9-035F-EAE7-FB55-2828E376FAD5}"/>
                  </a:ext>
                </a:extLst>
              </p:cNvPr>
              <p:cNvSpPr txBox="1"/>
              <p:nvPr/>
            </p:nvSpPr>
            <p:spPr>
              <a:xfrm>
                <a:off x="219055" y="1623414"/>
                <a:ext cx="7083273" cy="53620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585" dirty="0"/>
                  <a:t>1)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585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585" i="1" dirty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sz="2585" i="1" dirty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585" dirty="0"/>
                  <a:t> </a:t>
                </a:r>
                <a14:m>
                  <m:oMath xmlns:m="http://schemas.openxmlformats.org/officeDocument/2006/math">
                    <m:r>
                      <a:rPr lang="en-GB" sz="2585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585" dirty="0"/>
                  <a:t> 2 </a:t>
                </a:r>
                <a14:m>
                  <m:oMath xmlns:m="http://schemas.openxmlformats.org/officeDocument/2006/math">
                    <m:r>
                      <a:rPr lang="en-GB" sz="2585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585" dirty="0"/>
                  <a:t> </a:t>
                </a:r>
              </a:p>
              <a:p>
                <a:pPr algn="l"/>
                <a:endParaRPr lang="en-GB" sz="2585" dirty="0"/>
              </a:p>
              <a:p>
                <a:pPr algn="l"/>
                <a:endParaRPr lang="en-GB" sz="2585" dirty="0"/>
              </a:p>
              <a:p>
                <a:pPr algn="l"/>
                <a:r>
                  <a:rPr lang="en-GB" sz="2585" dirty="0"/>
                  <a:t>2)		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585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585" i="1" dirty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585" i="1" dirty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585" dirty="0"/>
                  <a:t> </a:t>
                </a:r>
                <a14:m>
                  <m:oMath xmlns:m="http://schemas.openxmlformats.org/officeDocument/2006/math">
                    <m:r>
                      <a:rPr lang="en-GB" sz="2585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585" dirty="0"/>
                  <a:t> 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585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585" i="1" dirty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585" i="1" dirty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585" dirty="0"/>
                  <a:t> </a:t>
                </a:r>
                <a14:m>
                  <m:oMath xmlns:m="http://schemas.openxmlformats.org/officeDocument/2006/math">
                    <m:r>
                      <a:rPr lang="en-GB" sz="2585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585" dirty="0"/>
              </a:p>
              <a:p>
                <a:pPr algn="l"/>
                <a:endParaRPr lang="en-GB" sz="2585" dirty="0"/>
              </a:p>
              <a:p>
                <a:pPr algn="l"/>
                <a:endParaRPr lang="en-GB" sz="2585" dirty="0"/>
              </a:p>
              <a:p>
                <a:pPr algn="l"/>
                <a:r>
                  <a:rPr lang="en-GB" sz="2585" dirty="0"/>
                  <a:t>3)		Simplify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585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585" i="1" dirty="0">
                            <a:latin typeface="Cambria Math" panose="02040503050406030204" pitchFamily="18" charset="0"/>
                          </a:rPr>
                          <m:t>21</m:t>
                        </m:r>
                      </m:num>
                      <m:den>
                        <m:r>
                          <a:rPr lang="en-GB" sz="2585" i="1" dirty="0">
                            <a:latin typeface="Cambria Math" panose="02040503050406030204" pitchFamily="18" charset="0"/>
                          </a:rPr>
                          <m:t>24</m:t>
                        </m:r>
                      </m:den>
                    </m:f>
                  </m:oMath>
                </a14:m>
                <a:endParaRPr lang="en-GB" sz="2585" dirty="0"/>
              </a:p>
              <a:p>
                <a:pPr algn="l"/>
                <a:endParaRPr lang="en-GB" sz="2585" dirty="0"/>
              </a:p>
              <a:p>
                <a:pPr algn="l"/>
                <a:endParaRPr lang="en-GB" sz="2585" dirty="0"/>
              </a:p>
              <a:p>
                <a:r>
                  <a:rPr lang="en-GB" sz="2585" dirty="0"/>
                  <a:t>4)		What are the coordinates of the </a:t>
                </a:r>
              </a:p>
              <a:p>
                <a:r>
                  <a:rPr lang="en-GB" sz="2585" dirty="0"/>
                  <a:t>		shape when it has been reflected?</a:t>
                </a:r>
              </a:p>
              <a:p>
                <a:pPr algn="l"/>
                <a:r>
                  <a:rPr lang="en-GB" sz="2585" dirty="0"/>
                  <a:t>		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9D6EFD9-035F-EAE7-FB55-2828E376FA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055" y="1623414"/>
                <a:ext cx="7083273" cy="5362045"/>
              </a:xfrm>
              <a:prstGeom prst="rect">
                <a:avLst/>
              </a:prstGeom>
              <a:blipFill>
                <a:blip r:embed="rId2"/>
                <a:stretch>
                  <a:fillRect l="-15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46258DB7-6276-33FA-E327-F2C9F40FBCED}"/>
              </a:ext>
            </a:extLst>
          </p:cNvPr>
          <p:cNvSpPr txBox="1"/>
          <p:nvPr/>
        </p:nvSpPr>
        <p:spPr>
          <a:xfrm>
            <a:off x="6996897" y="1314371"/>
            <a:ext cx="2214930" cy="859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985" dirty="0"/>
              <a:t>CCLXXX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1479CBB-9BF4-249C-5093-5D0C530FB3EC}"/>
              </a:ext>
            </a:extLst>
          </p:cNvPr>
          <p:cNvSpPr/>
          <p:nvPr/>
        </p:nvSpPr>
        <p:spPr>
          <a:xfrm>
            <a:off x="2280206" y="1621580"/>
            <a:ext cx="511754" cy="711020"/>
          </a:xfrm>
          <a:prstGeom prst="rect">
            <a:avLst/>
          </a:prstGeom>
          <a:noFill/>
          <a:ln w="19050">
            <a:solidFill>
              <a:srgbClr val="4FB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A9F1C57-32FC-A953-A769-C7E32DF61A82}"/>
              </a:ext>
            </a:extLst>
          </p:cNvPr>
          <p:cNvSpPr/>
          <p:nvPr/>
        </p:nvSpPr>
        <p:spPr>
          <a:xfrm>
            <a:off x="2654939" y="2996250"/>
            <a:ext cx="729342" cy="711020"/>
          </a:xfrm>
          <a:prstGeom prst="rect">
            <a:avLst/>
          </a:prstGeom>
          <a:noFill/>
          <a:ln w="19050">
            <a:solidFill>
              <a:srgbClr val="4FB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7AF13A-A180-A48B-C80A-5E873E833E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1992" y="2829475"/>
            <a:ext cx="3176086" cy="3088025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22839AB-9EB6-FF29-6525-3F56E007FE07}"/>
              </a:ext>
            </a:extLst>
          </p:cNvPr>
          <p:cNvCxnSpPr>
            <a:cxnSpLocks/>
          </p:cNvCxnSpPr>
          <p:nvPr/>
        </p:nvCxnSpPr>
        <p:spPr>
          <a:xfrm>
            <a:off x="7286630" y="3006438"/>
            <a:ext cx="0" cy="2647608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Isosceles Triangle 5">
            <a:extLst>
              <a:ext uri="{FF2B5EF4-FFF2-40B4-BE49-F238E27FC236}">
                <a16:creationId xmlns:a16="http://schemas.microsoft.com/office/drawing/2014/main" id="{E765A3F0-18B7-2B54-91EB-631E7E8DC1B8}"/>
              </a:ext>
            </a:extLst>
          </p:cNvPr>
          <p:cNvSpPr/>
          <p:nvPr/>
        </p:nvSpPr>
        <p:spPr>
          <a:xfrm>
            <a:off x="6259051" y="3846181"/>
            <a:ext cx="528640" cy="1256694"/>
          </a:xfrm>
          <a:prstGeom prst="triangle">
            <a:avLst>
              <a:gd name="adj" fmla="val 47996"/>
            </a:avLst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</p:spTree>
    <p:extLst>
      <p:ext uri="{BB962C8B-B14F-4D97-AF65-F5344CB8AC3E}">
        <p14:creationId xmlns:p14="http://schemas.microsoft.com/office/powerpoint/2010/main" val="6458269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solidFill>
            <a:srgbClr val="EAF4FD"/>
          </a:solidFill>
          <a:ln>
            <a:solidFill>
              <a:srgbClr val="EAF4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068313-C83A-FB0D-63A2-FF1B6CCEE199}"/>
              </a:ext>
            </a:extLst>
          </p:cNvPr>
          <p:cNvSpPr txBox="1">
            <a:spLocks/>
          </p:cNvSpPr>
          <p:nvPr/>
        </p:nvSpPr>
        <p:spPr>
          <a:xfrm>
            <a:off x="-164679" y="851456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sz="2215" dirty="0">
                <a:solidFill>
                  <a:schemeClr val="tx1"/>
                </a:solidFill>
                <a:latin typeface="+mn-lt"/>
              </a:rPr>
              <a:t>Year 6 | Week 10 | Day 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0CCFBA-6A97-0B07-BA80-333DC12B05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1992" y="2829475"/>
            <a:ext cx="3176086" cy="308802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9D6EFD9-035F-EAE7-FB55-2828E376FAD5}"/>
                  </a:ext>
                </a:extLst>
              </p:cNvPr>
              <p:cNvSpPr txBox="1"/>
              <p:nvPr/>
            </p:nvSpPr>
            <p:spPr>
              <a:xfrm>
                <a:off x="219055" y="1623414"/>
                <a:ext cx="7083273" cy="53620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585" dirty="0"/>
                  <a:t>1)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585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585" i="1" dirty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sz="2585" i="1" dirty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585" dirty="0"/>
                  <a:t> </a:t>
                </a:r>
                <a14:m>
                  <m:oMath xmlns:m="http://schemas.openxmlformats.org/officeDocument/2006/math">
                    <m:r>
                      <a:rPr lang="en-GB" sz="2585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585" dirty="0"/>
                  <a:t> 2 </a:t>
                </a:r>
                <a14:m>
                  <m:oMath xmlns:m="http://schemas.openxmlformats.org/officeDocument/2006/math">
                    <m:r>
                      <a:rPr lang="en-GB" sz="2585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585" dirty="0"/>
                  <a:t> </a:t>
                </a:r>
              </a:p>
              <a:p>
                <a:pPr algn="l"/>
                <a:endParaRPr lang="en-GB" sz="2585" dirty="0"/>
              </a:p>
              <a:p>
                <a:pPr algn="l"/>
                <a:endParaRPr lang="en-GB" sz="2585" dirty="0"/>
              </a:p>
              <a:p>
                <a:pPr algn="l"/>
                <a:r>
                  <a:rPr lang="en-GB" sz="2585" dirty="0"/>
                  <a:t>2)		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585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585" i="1" dirty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585" i="1" dirty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585" dirty="0"/>
                  <a:t> </a:t>
                </a:r>
                <a14:m>
                  <m:oMath xmlns:m="http://schemas.openxmlformats.org/officeDocument/2006/math">
                    <m:r>
                      <a:rPr lang="en-GB" sz="2585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585" dirty="0"/>
                  <a:t> 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585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585" i="1" dirty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585" i="1" dirty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585" dirty="0"/>
                  <a:t> </a:t>
                </a:r>
                <a14:m>
                  <m:oMath xmlns:m="http://schemas.openxmlformats.org/officeDocument/2006/math">
                    <m:r>
                      <a:rPr lang="en-GB" sz="2585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585" dirty="0"/>
              </a:p>
              <a:p>
                <a:pPr algn="l"/>
                <a:endParaRPr lang="en-GB" sz="2585" dirty="0"/>
              </a:p>
              <a:p>
                <a:pPr algn="l"/>
                <a:endParaRPr lang="en-GB" sz="2585" dirty="0"/>
              </a:p>
              <a:p>
                <a:pPr algn="l"/>
                <a:r>
                  <a:rPr lang="en-GB" sz="2585" dirty="0"/>
                  <a:t>3)		Simplify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585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585" i="1" dirty="0">
                            <a:latin typeface="Cambria Math" panose="02040503050406030204" pitchFamily="18" charset="0"/>
                          </a:rPr>
                          <m:t>21</m:t>
                        </m:r>
                      </m:num>
                      <m:den>
                        <m:r>
                          <a:rPr lang="en-GB" sz="2585" i="1" dirty="0">
                            <a:latin typeface="Cambria Math" panose="02040503050406030204" pitchFamily="18" charset="0"/>
                          </a:rPr>
                          <m:t>24</m:t>
                        </m:r>
                      </m:den>
                    </m:f>
                  </m:oMath>
                </a14:m>
                <a:endParaRPr lang="en-GB" sz="2585" dirty="0"/>
              </a:p>
              <a:p>
                <a:pPr algn="l"/>
                <a:endParaRPr lang="en-GB" sz="2585" dirty="0"/>
              </a:p>
              <a:p>
                <a:pPr algn="l"/>
                <a:endParaRPr lang="en-GB" sz="2585" dirty="0"/>
              </a:p>
              <a:p>
                <a:r>
                  <a:rPr lang="en-GB" sz="2585" dirty="0"/>
                  <a:t>4)		What are the coordinates of the </a:t>
                </a:r>
              </a:p>
              <a:p>
                <a:r>
                  <a:rPr lang="en-GB" sz="2585" dirty="0"/>
                  <a:t>		shape when it has been reflected?</a:t>
                </a:r>
              </a:p>
              <a:p>
                <a:pPr algn="l"/>
                <a:r>
                  <a:rPr lang="en-GB" sz="2585" dirty="0"/>
                  <a:t>		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9D6EFD9-035F-EAE7-FB55-2828E376FA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055" y="1623414"/>
                <a:ext cx="7083273" cy="5362045"/>
              </a:xfrm>
              <a:prstGeom prst="rect">
                <a:avLst/>
              </a:prstGeom>
              <a:blipFill>
                <a:blip r:embed="rId3"/>
                <a:stretch>
                  <a:fillRect l="-15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46258DB7-6276-33FA-E327-F2C9F40FBCED}"/>
              </a:ext>
            </a:extLst>
          </p:cNvPr>
          <p:cNvSpPr txBox="1"/>
          <p:nvPr/>
        </p:nvSpPr>
        <p:spPr>
          <a:xfrm>
            <a:off x="6996897" y="1314371"/>
            <a:ext cx="2214930" cy="859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985" dirty="0"/>
              <a:t>CCLXXX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1479CBB-9BF4-249C-5093-5D0C530FB3EC}"/>
              </a:ext>
            </a:extLst>
          </p:cNvPr>
          <p:cNvSpPr/>
          <p:nvPr/>
        </p:nvSpPr>
        <p:spPr>
          <a:xfrm>
            <a:off x="2280206" y="1621580"/>
            <a:ext cx="511754" cy="711020"/>
          </a:xfrm>
          <a:prstGeom prst="rect">
            <a:avLst/>
          </a:prstGeom>
          <a:noFill/>
          <a:ln w="19050">
            <a:solidFill>
              <a:srgbClr val="4FB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A9F1C57-32FC-A953-A769-C7E32DF61A82}"/>
              </a:ext>
            </a:extLst>
          </p:cNvPr>
          <p:cNvSpPr/>
          <p:nvPr/>
        </p:nvSpPr>
        <p:spPr>
          <a:xfrm>
            <a:off x="2654939" y="2996250"/>
            <a:ext cx="729342" cy="711020"/>
          </a:xfrm>
          <a:prstGeom prst="rect">
            <a:avLst/>
          </a:prstGeom>
          <a:noFill/>
          <a:ln w="19050">
            <a:solidFill>
              <a:srgbClr val="4FB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EB68728-2433-D78B-526E-6CEA4764FBFD}"/>
              </a:ext>
            </a:extLst>
          </p:cNvPr>
          <p:cNvCxnSpPr>
            <a:cxnSpLocks/>
          </p:cNvCxnSpPr>
          <p:nvPr/>
        </p:nvCxnSpPr>
        <p:spPr>
          <a:xfrm>
            <a:off x="7286630" y="3006438"/>
            <a:ext cx="0" cy="2647608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B5A8238D-7A09-49E0-7922-1A32255F72D1}"/>
              </a:ext>
            </a:extLst>
          </p:cNvPr>
          <p:cNvSpPr/>
          <p:nvPr/>
        </p:nvSpPr>
        <p:spPr>
          <a:xfrm>
            <a:off x="6259051" y="3846181"/>
            <a:ext cx="528640" cy="1256694"/>
          </a:xfrm>
          <a:prstGeom prst="triangle">
            <a:avLst>
              <a:gd name="adj" fmla="val 47996"/>
            </a:avLst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4E031585-9F7E-8DBE-8A5B-1DBB44A2E793}"/>
                  </a:ext>
                </a:extLst>
              </p:cNvPr>
              <p:cNvSpPr txBox="1"/>
              <p:nvPr/>
            </p:nvSpPr>
            <p:spPr>
              <a:xfrm>
                <a:off x="2702940" y="4309620"/>
                <a:ext cx="2305542" cy="6553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 xmlns:m="http://schemas.openxmlformats.org/officeDocument/2006/math">
                    <m:f>
                      <m:fPr>
                        <m:ctrlPr>
                          <a:rPr lang="en-GB" sz="2585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585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GB" sz="2585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585" dirty="0">
                    <a:solidFill>
                      <a:srgbClr val="FF0000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4E031585-9F7E-8DBE-8A5B-1DBB44A2E7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2940" y="4309620"/>
                <a:ext cx="2305542" cy="65530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EC51A943-2DBA-2BAF-8132-2F50727B55C4}"/>
                  </a:ext>
                </a:extLst>
              </p:cNvPr>
              <p:cNvSpPr txBox="1"/>
              <p:nvPr/>
            </p:nvSpPr>
            <p:spPr>
              <a:xfrm>
                <a:off x="2367219" y="1626964"/>
                <a:ext cx="330309" cy="10550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 xmlns:m="http://schemas.openxmlformats.org/officeDocument/2006/math">
                    <m:f>
                      <m:fPr>
                        <m:ctrlPr>
                          <a:rPr lang="en-GB" sz="2585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585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585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585" dirty="0">
                    <a:solidFill>
                      <a:srgbClr val="FF0000"/>
                    </a:solidFill>
                  </a:rPr>
                  <a:t> </a:t>
                </a:r>
              </a:p>
              <a:p>
                <a:pPr algn="l"/>
                <a:endParaRPr lang="en-GB" sz="2585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EC51A943-2DBA-2BAF-8132-2F50727B55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7219" y="1626964"/>
                <a:ext cx="330309" cy="105509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671C93EA-F52C-FCAA-E57F-D6DE90DBFB34}"/>
                  </a:ext>
                </a:extLst>
              </p:cNvPr>
              <p:cNvSpPr txBox="1"/>
              <p:nvPr/>
            </p:nvSpPr>
            <p:spPr>
              <a:xfrm>
                <a:off x="2697528" y="2986825"/>
                <a:ext cx="1586664" cy="10608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585" dirty="0">
                    <a:solidFill>
                      <a:srgbClr val="FF0000"/>
                    </a:solidFill>
                  </a:rPr>
                  <a:t>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585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585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sz="2585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585" dirty="0">
                    <a:solidFill>
                      <a:srgbClr val="FF0000"/>
                    </a:solidFill>
                  </a:rPr>
                  <a:t> </a:t>
                </a:r>
              </a:p>
              <a:p>
                <a:pPr algn="l"/>
                <a:endParaRPr lang="en-GB" sz="2585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671C93EA-F52C-FCAA-E57F-D6DE90DBFB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7528" y="2986825"/>
                <a:ext cx="1586664" cy="1060803"/>
              </a:xfrm>
              <a:prstGeom prst="rect">
                <a:avLst/>
              </a:prstGeom>
              <a:blipFill>
                <a:blip r:embed="rId6"/>
                <a:stretch>
                  <a:fillRect l="-692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2C9307E2-4D89-3AFD-3D7C-36FFA37A17E5}"/>
              </a:ext>
            </a:extLst>
          </p:cNvPr>
          <p:cNvSpPr txBox="1"/>
          <p:nvPr/>
        </p:nvSpPr>
        <p:spPr>
          <a:xfrm>
            <a:off x="5751992" y="5847839"/>
            <a:ext cx="2844268" cy="887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olidFill>
                  <a:srgbClr val="FF0000"/>
                </a:solidFill>
              </a:rPr>
              <a:t>(8, 7) (7, 2) (9, 2)</a:t>
            </a:r>
            <a:endParaRPr lang="en-GB" sz="2585" baseline="30000" dirty="0">
              <a:solidFill>
                <a:srgbClr val="FF0000"/>
              </a:solidFill>
            </a:endParaRPr>
          </a:p>
          <a:p>
            <a:pPr algn="l"/>
            <a:endParaRPr lang="en-GB" sz="2585" dirty="0">
              <a:solidFill>
                <a:srgbClr val="FF000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C9307E2-4D89-3AFD-3D7C-36FFA37A17E5}"/>
              </a:ext>
            </a:extLst>
          </p:cNvPr>
          <p:cNvSpPr txBox="1"/>
          <p:nvPr/>
        </p:nvSpPr>
        <p:spPr>
          <a:xfrm>
            <a:off x="8045837" y="2036985"/>
            <a:ext cx="1165989" cy="887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olidFill>
                  <a:srgbClr val="FF0000"/>
                </a:solidFill>
              </a:rPr>
              <a:t>280</a:t>
            </a:r>
            <a:endParaRPr lang="en-GB" sz="2585" baseline="30000" dirty="0">
              <a:solidFill>
                <a:srgbClr val="FF0000"/>
              </a:solidFill>
            </a:endParaRPr>
          </a:p>
          <a:p>
            <a:pPr algn="l"/>
            <a:endParaRPr lang="en-GB" sz="2585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135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5D05069-F1EE-1FCC-8595-AEA652980F99}"/>
                  </a:ext>
                </a:extLst>
              </p:cNvPr>
              <p:cNvSpPr txBox="1"/>
              <p:nvPr/>
            </p:nvSpPr>
            <p:spPr>
              <a:xfrm>
                <a:off x="1451299" y="1340150"/>
                <a:ext cx="5680362" cy="36296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I have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b="0" i="0" smtClean="0"/>
                      <m:t>1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/>
                  <a:t> kg of flour.</a:t>
                </a:r>
              </a:p>
              <a:p>
                <a:pPr algn="ctr"/>
                <a:endParaRPr lang="en-GB" sz="2800" dirty="0"/>
              </a:p>
              <a:p>
                <a:pPr algn="ctr"/>
                <a:endParaRPr lang="en-GB" sz="2800" dirty="0"/>
              </a:p>
              <a:p>
                <a:pPr algn="ctr"/>
                <a:endParaRPr lang="en-GB" sz="2800" dirty="0"/>
              </a:p>
              <a:p>
                <a:pPr algn="ctr"/>
                <a:endParaRPr lang="en-GB" sz="2800" dirty="0"/>
              </a:p>
              <a:p>
                <a:pPr algn="ctr"/>
                <a:r>
                  <a:rPr lang="en-GB" sz="2800" dirty="0"/>
                  <a:t>I use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800" dirty="0"/>
                  <a:t> kg of flour to make a cake.</a:t>
                </a:r>
              </a:p>
              <a:p>
                <a:pPr algn="ctr"/>
                <a:r>
                  <a:rPr lang="en-GB" sz="2800" dirty="0"/>
                  <a:t>How much flour is left?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5D05069-F1EE-1FCC-8595-AEA652980F9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1299" y="1340150"/>
                <a:ext cx="5680362" cy="3629648"/>
              </a:xfrm>
              <a:prstGeom prst="rect">
                <a:avLst/>
              </a:prstGeom>
              <a:blipFill>
                <a:blip r:embed="rId2"/>
                <a:stretch>
                  <a:fillRect b="-34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963673EA-DD16-3160-B3A4-42170AC004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535" y="2205618"/>
            <a:ext cx="1814945" cy="184645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C4E6041-68A4-5E0B-E89F-C77450B3D3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480" y="2208424"/>
            <a:ext cx="1814945" cy="184645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61313776-9ADB-3252-9725-799ADD02FE52}"/>
                  </a:ext>
                </a:extLst>
              </p:cNvPr>
              <p:cNvSpPr txBox="1"/>
              <p:nvPr/>
            </p:nvSpPr>
            <p:spPr>
              <a:xfrm>
                <a:off x="4838735" y="3030671"/>
                <a:ext cx="360217" cy="602088"/>
              </a:xfrm>
              <a:prstGeom prst="rect">
                <a:avLst/>
              </a:prstGeom>
              <a:solidFill>
                <a:srgbClr val="F6FBFE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b="0" i="0" smtClean="0"/>
                            <m:t>2</m:t>
                          </m:r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GB" b="0" i="0" smtClean="0"/>
                        <m:t>kg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61313776-9ADB-3252-9725-799ADD02FE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8735" y="3030671"/>
                <a:ext cx="360217" cy="602088"/>
              </a:xfrm>
              <a:prstGeom prst="rect">
                <a:avLst/>
              </a:prstGeom>
              <a:blipFill>
                <a:blip r:embed="rId4"/>
                <a:stretch>
                  <a:fillRect r="-65517" b="-40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2C6FDA4B-992D-D035-F859-D294B8DD7E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93246" y="569225"/>
            <a:ext cx="747045" cy="7470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5B1C94D-1777-1D9E-9DCC-E3E861251846}"/>
              </a:ext>
            </a:extLst>
          </p:cNvPr>
          <p:cNvSpPr txBox="1"/>
          <p:nvPr/>
        </p:nvSpPr>
        <p:spPr>
          <a:xfrm>
            <a:off x="5596090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15493475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13E09E47-83C4-66B7-5B0A-E9393EB60F49}"/>
                  </a:ext>
                </a:extLst>
              </p:cNvPr>
              <p:cNvSpPr txBox="1"/>
              <p:nvPr/>
            </p:nvSpPr>
            <p:spPr>
              <a:xfrm>
                <a:off x="1268759" y="136667"/>
                <a:ext cx="2022337" cy="7895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  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13E09E47-83C4-66B7-5B0A-E9393EB60F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8759" y="136667"/>
                <a:ext cx="2022337" cy="78957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422A1409-6891-9D2C-967A-20115726D32C}"/>
                  </a:ext>
                </a:extLst>
              </p:cNvPr>
              <p:cNvSpPr txBox="1"/>
              <p:nvPr/>
            </p:nvSpPr>
            <p:spPr>
              <a:xfrm>
                <a:off x="794714" y="136667"/>
                <a:ext cx="784681" cy="7779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422A1409-6891-9D2C-967A-20115726D32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4714" y="136667"/>
                <a:ext cx="784681" cy="77797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>
            <a:extLst>
              <a:ext uri="{FF2B5EF4-FFF2-40B4-BE49-F238E27FC236}">
                <a16:creationId xmlns:a16="http://schemas.microsoft.com/office/drawing/2014/main" id="{EA0408A2-9C58-2FAD-62EE-55E4128F9AA1}"/>
              </a:ext>
            </a:extLst>
          </p:cNvPr>
          <p:cNvSpPr txBox="1"/>
          <p:nvPr/>
        </p:nvSpPr>
        <p:spPr>
          <a:xfrm>
            <a:off x="492141" y="255802"/>
            <a:ext cx="5189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236230" y="409690"/>
            <a:ext cx="55180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/>
              <a:t>How much flour is left? Let’s work through this together. </a:t>
            </a:r>
            <a:br>
              <a:rPr lang="en-GB" dirty="0"/>
            </a:br>
            <a:r>
              <a:rPr lang="en-GB" dirty="0"/>
              <a:t>I will record our steps on the board as we go.</a:t>
            </a:r>
          </a:p>
        </p:txBody>
      </p:sp>
    </p:spTree>
    <p:extLst>
      <p:ext uri="{BB962C8B-B14F-4D97-AF65-F5344CB8AC3E}">
        <p14:creationId xmlns:p14="http://schemas.microsoft.com/office/powerpoint/2010/main" val="35307915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39463BB-E8EF-CDB8-934B-C83720B35CDA}"/>
              </a:ext>
            </a:extLst>
          </p:cNvPr>
          <p:cNvSpPr txBox="1"/>
          <p:nvPr/>
        </p:nvSpPr>
        <p:spPr>
          <a:xfrm>
            <a:off x="1370199" y="525856"/>
            <a:ext cx="55909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Rosie has 1 litre of orange juice.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D48233-1F22-9F5C-8289-8F547FB15AD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393" y="421399"/>
            <a:ext cx="639683" cy="90371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A3E91EAE-077E-CA1C-FC76-6AD5454B47DD}"/>
                  </a:ext>
                </a:extLst>
              </p:cNvPr>
              <p:cNvSpPr txBox="1"/>
              <p:nvPr/>
            </p:nvSpPr>
            <p:spPr>
              <a:xfrm>
                <a:off x="778010" y="1178601"/>
                <a:ext cx="6401665" cy="6801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She gives Eva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/>
                  <a:t> litre and Dexter gets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400" dirty="0"/>
                  <a:t> litre.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A3E91EAE-077E-CA1C-FC76-6AD5454B47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8010" y="1178601"/>
                <a:ext cx="6401665" cy="680123"/>
              </a:xfrm>
              <a:prstGeom prst="rect">
                <a:avLst/>
              </a:prstGeom>
              <a:blipFill>
                <a:blip r:embed="rId3"/>
                <a:stretch>
                  <a:fillRect l="-1584" b="-909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8B4F6005-7ADA-48FD-C57B-BB00DAA5F474}"/>
              </a:ext>
            </a:extLst>
          </p:cNvPr>
          <p:cNvSpPr txBox="1"/>
          <p:nvPr/>
        </p:nvSpPr>
        <p:spPr>
          <a:xfrm>
            <a:off x="3191783" y="2421700"/>
            <a:ext cx="3769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Mo has 1 litre of apple juice.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5F45A430-8A90-5F60-D1C4-A7CEBCA09981}"/>
                  </a:ext>
                </a:extLst>
              </p:cNvPr>
              <p:cNvSpPr txBox="1"/>
              <p:nvPr/>
            </p:nvSpPr>
            <p:spPr>
              <a:xfrm>
                <a:off x="1584914" y="2789238"/>
                <a:ext cx="6401665" cy="6848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He gives Jack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400" dirty="0"/>
                  <a:t> litre and Amir gets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400" dirty="0"/>
                  <a:t> litre.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5F45A430-8A90-5F60-D1C4-A7CEBCA099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4914" y="2789238"/>
                <a:ext cx="6401665" cy="684867"/>
              </a:xfrm>
              <a:prstGeom prst="rect">
                <a:avLst/>
              </a:prstGeom>
              <a:blipFill>
                <a:blip r:embed="rId4"/>
                <a:stretch>
                  <a:fillRect l="-1386" b="-909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60C99534-469F-8B33-8B23-15E5CB191727}"/>
              </a:ext>
            </a:extLst>
          </p:cNvPr>
          <p:cNvSpPr txBox="1"/>
          <p:nvPr/>
        </p:nvSpPr>
        <p:spPr>
          <a:xfrm>
            <a:off x="2034025" y="4593781"/>
            <a:ext cx="55909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Who has the most juice left?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57B208F-1FBD-3F9C-C722-BFA08F4A71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6948" y="5241904"/>
            <a:ext cx="747045" cy="74704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81EA4BA-556F-DB68-60AC-255E3EC8768B}"/>
              </a:ext>
            </a:extLst>
          </p:cNvPr>
          <p:cNvSpPr txBox="1"/>
          <p:nvPr/>
        </p:nvSpPr>
        <p:spPr>
          <a:xfrm>
            <a:off x="5529792" y="538459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58D3A13-6D63-0CEB-C336-58E3C85E07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5239" y="2421700"/>
            <a:ext cx="650898" cy="49511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6258EC4-AECC-FF7D-DFEE-757BABA50BF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696203" y="421399"/>
            <a:ext cx="666972" cy="652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686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E0C2CA7-E64A-27A8-8E6A-3A7E85D0704D}"/>
              </a:ext>
            </a:extLst>
          </p:cNvPr>
          <p:cNvSpPr txBox="1"/>
          <p:nvPr/>
        </p:nvSpPr>
        <p:spPr>
          <a:xfrm>
            <a:off x="1492661" y="525856"/>
            <a:ext cx="55909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Rosie has 1 litre of orange juice.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EEA0B3-23DF-8836-C4A9-CE19D68E452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9855" y="421399"/>
            <a:ext cx="639683" cy="90371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2DE7A81-9BBF-5FFD-300F-7C730ACE99A7}"/>
                  </a:ext>
                </a:extLst>
              </p:cNvPr>
              <p:cNvSpPr txBox="1"/>
              <p:nvPr/>
            </p:nvSpPr>
            <p:spPr>
              <a:xfrm>
                <a:off x="900472" y="1178601"/>
                <a:ext cx="6401665" cy="6801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She gives Eva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/>
                  <a:t> litre and Dexter gets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400" dirty="0"/>
                  <a:t> litre.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2DE7A81-9BBF-5FFD-300F-7C730ACE99A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0472" y="1178601"/>
                <a:ext cx="6401665" cy="680123"/>
              </a:xfrm>
              <a:prstGeom prst="rect">
                <a:avLst/>
              </a:prstGeom>
              <a:blipFill>
                <a:blip r:embed="rId3"/>
                <a:stretch>
                  <a:fillRect l="-1584" b="-909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6ECC163F-E053-9B76-80A2-589C20F4CDC6}"/>
                  </a:ext>
                </a:extLst>
              </p:cNvPr>
              <p:cNvSpPr txBox="1"/>
              <p:nvPr/>
            </p:nvSpPr>
            <p:spPr>
              <a:xfrm>
                <a:off x="3293524" y="2504438"/>
                <a:ext cx="746150" cy="7779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6ECC163F-E053-9B76-80A2-589C20F4CD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3524" y="2504438"/>
                <a:ext cx="746150" cy="777970"/>
              </a:xfrm>
              <a:prstGeom prst="rect">
                <a:avLst/>
              </a:prstGeom>
              <a:blipFill>
                <a:blip r:embed="rId4"/>
                <a:stretch>
                  <a:fillRect l="-5000" b="-80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CEFD79A6-4768-FE80-8BB6-18D3BCDB874C}"/>
                  </a:ext>
                </a:extLst>
              </p:cNvPr>
              <p:cNvSpPr txBox="1"/>
              <p:nvPr/>
            </p:nvSpPr>
            <p:spPr>
              <a:xfrm>
                <a:off x="3917649" y="2513870"/>
                <a:ext cx="1025238" cy="7835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CEFD79A6-4768-FE80-8BB6-18D3BCDB87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7649" y="2513870"/>
                <a:ext cx="1025238" cy="783548"/>
              </a:xfrm>
              <a:prstGeom prst="rect">
                <a:avLst/>
              </a:prstGeom>
              <a:blipFill>
                <a:blip r:embed="rId5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Curved Right Arrow 16">
            <a:extLst>
              <a:ext uri="{FF2B5EF4-FFF2-40B4-BE49-F238E27FC236}">
                <a16:creationId xmlns:a16="http://schemas.microsoft.com/office/drawing/2014/main" id="{3C894465-A5E8-82A2-7394-EAFCD3AE668F}"/>
              </a:ext>
            </a:extLst>
          </p:cNvPr>
          <p:cNvSpPr/>
          <p:nvPr/>
        </p:nvSpPr>
        <p:spPr>
          <a:xfrm flipH="1">
            <a:off x="2750420" y="2898559"/>
            <a:ext cx="451821" cy="628656"/>
          </a:xfrm>
          <a:prstGeom prst="rightBracket">
            <a:avLst>
              <a:gd name="adj" fmla="val 76556"/>
            </a:avLst>
          </a:prstGeom>
          <a:noFill/>
          <a:ln w="28575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184E7ED-9C54-EC53-8E49-A694C53D3334}"/>
                  </a:ext>
                </a:extLst>
              </p:cNvPr>
              <p:cNvSpPr txBox="1"/>
              <p:nvPr/>
            </p:nvSpPr>
            <p:spPr>
              <a:xfrm>
                <a:off x="2165845" y="2968092"/>
                <a:ext cx="72259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1600" dirty="0"/>
                  <a:t> </a:t>
                </a:r>
                <a:r>
                  <a:rPr lang="en-GB" sz="2400" dirty="0"/>
                  <a:t>5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184E7ED-9C54-EC53-8E49-A694C53D33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5845" y="2968092"/>
                <a:ext cx="722598" cy="461665"/>
              </a:xfrm>
              <a:prstGeom prst="rect">
                <a:avLst/>
              </a:prstGeom>
              <a:blipFill>
                <a:blip r:embed="rId6"/>
                <a:stretch>
                  <a:fillRect t="-7895" b="-28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E4E4027B-C37F-1413-B5EE-740751564F55}"/>
                  </a:ext>
                </a:extLst>
              </p:cNvPr>
              <p:cNvSpPr txBox="1"/>
              <p:nvPr/>
            </p:nvSpPr>
            <p:spPr>
              <a:xfrm>
                <a:off x="4811884" y="2962969"/>
                <a:ext cx="72259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1600" dirty="0"/>
                  <a:t> </a:t>
                </a:r>
                <a:r>
                  <a:rPr lang="en-GB" sz="2400" dirty="0"/>
                  <a:t>4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E4E4027B-C37F-1413-B5EE-740751564F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1884" y="2962969"/>
                <a:ext cx="722598" cy="461665"/>
              </a:xfrm>
              <a:prstGeom prst="rect">
                <a:avLst/>
              </a:prstGeom>
              <a:blipFill>
                <a:blip r:embed="rId7"/>
                <a:stretch>
                  <a:fillRect t="-8108" b="-297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749515B-A75F-0C1C-1F45-14B8661DBC1D}"/>
                  </a:ext>
                </a:extLst>
              </p:cNvPr>
              <p:cNvSpPr txBox="1"/>
              <p:nvPr/>
            </p:nvSpPr>
            <p:spPr>
              <a:xfrm>
                <a:off x="3097643" y="3403273"/>
                <a:ext cx="1004451" cy="7895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20</m:t>
                        </m:r>
                      </m:den>
                    </m:f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749515B-A75F-0C1C-1F45-14B8661DBC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7643" y="3403273"/>
                <a:ext cx="1004451" cy="789575"/>
              </a:xfrm>
              <a:prstGeom prst="rect">
                <a:avLst/>
              </a:prstGeom>
              <a:blipFill>
                <a:blip r:embed="rId8"/>
                <a:stretch>
                  <a:fillRect l="-2469" b="-78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D4D7BF36-00A9-C014-B163-A92BD4AF3177}"/>
                  </a:ext>
                </a:extLst>
              </p:cNvPr>
              <p:cNvSpPr txBox="1"/>
              <p:nvPr/>
            </p:nvSpPr>
            <p:spPr>
              <a:xfrm>
                <a:off x="3859499" y="3392672"/>
                <a:ext cx="746150" cy="7807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20</m:t>
                        </m:r>
                      </m:den>
                    </m:f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D4D7BF36-00A9-C014-B163-A92BD4AF31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9499" y="3392672"/>
                <a:ext cx="746150" cy="780791"/>
              </a:xfrm>
              <a:prstGeom prst="rect">
                <a:avLst/>
              </a:prstGeom>
              <a:blipFill>
                <a:blip r:embed="rId9"/>
                <a:stretch>
                  <a:fillRect l="-3333" b="-80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Curved Left Arrow 21">
            <a:extLst>
              <a:ext uri="{FF2B5EF4-FFF2-40B4-BE49-F238E27FC236}">
                <a16:creationId xmlns:a16="http://schemas.microsoft.com/office/drawing/2014/main" id="{47887CCB-D2ED-4F97-0BD5-765C0046BF3B}"/>
              </a:ext>
            </a:extLst>
          </p:cNvPr>
          <p:cNvSpPr/>
          <p:nvPr/>
        </p:nvSpPr>
        <p:spPr>
          <a:xfrm>
            <a:off x="4404525" y="2898559"/>
            <a:ext cx="433754" cy="628656"/>
          </a:xfrm>
          <a:prstGeom prst="rightBracket">
            <a:avLst>
              <a:gd name="adj" fmla="val 72467"/>
            </a:avLst>
          </a:prstGeom>
          <a:noFill/>
          <a:ln w="28575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03700FD-C3D7-AD82-6241-9CAB7CBC7B71}"/>
                  </a:ext>
                </a:extLst>
              </p:cNvPr>
              <p:cNvSpPr txBox="1"/>
              <p:nvPr/>
            </p:nvSpPr>
            <p:spPr>
              <a:xfrm>
                <a:off x="4344719" y="3429757"/>
                <a:ext cx="1045412" cy="7807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b="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20</m:t>
                        </m:r>
                      </m:den>
                    </m:f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03700FD-C3D7-AD82-6241-9CAB7CBC7B7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4719" y="3429757"/>
                <a:ext cx="1045412" cy="780791"/>
              </a:xfrm>
              <a:prstGeom prst="rect">
                <a:avLst/>
              </a:prstGeom>
              <a:blipFill>
                <a:blip r:embed="rId10"/>
                <a:stretch>
                  <a:fillRect b="-80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DA726A2C-21FF-40E8-23B8-ACFEDFB3A37B}"/>
                  </a:ext>
                </a:extLst>
              </p:cNvPr>
              <p:cNvSpPr txBox="1"/>
              <p:nvPr/>
            </p:nvSpPr>
            <p:spPr>
              <a:xfrm>
                <a:off x="2678022" y="5256918"/>
                <a:ext cx="3513933" cy="7779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>
                    <a:solidFill>
                      <a:schemeClr val="accent1"/>
                    </a:solidFill>
                  </a:rPr>
                  <a:t>Rosie has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litre left 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DA726A2C-21FF-40E8-23B8-ACFEDFB3A3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8022" y="5256918"/>
                <a:ext cx="3513933" cy="777970"/>
              </a:xfrm>
              <a:prstGeom prst="rect">
                <a:avLst/>
              </a:prstGeom>
              <a:blipFill>
                <a:blip r:embed="rId11"/>
                <a:stretch>
                  <a:fillRect l="-3597" b="-79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10BDB984-D384-5E71-82C0-B8E9A135BA29}"/>
                  </a:ext>
                </a:extLst>
              </p:cNvPr>
              <p:cNvSpPr txBox="1"/>
              <p:nvPr/>
            </p:nvSpPr>
            <p:spPr>
              <a:xfrm>
                <a:off x="3321992" y="4361032"/>
                <a:ext cx="1045412" cy="7807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20</m:t>
                        </m:r>
                      </m:den>
                    </m:f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10BDB984-D384-5E71-82C0-B8E9A135BA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1992" y="4361032"/>
                <a:ext cx="1045412" cy="780791"/>
              </a:xfrm>
              <a:prstGeom prst="rect">
                <a:avLst/>
              </a:prstGeom>
              <a:blipFill>
                <a:blip r:embed="rId12"/>
                <a:stretch>
                  <a:fillRect l="-2410" b="-80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42E0A68-FC99-5C82-5A74-1256785326E8}"/>
                  </a:ext>
                </a:extLst>
              </p:cNvPr>
              <p:cNvSpPr txBox="1"/>
              <p:nvPr/>
            </p:nvSpPr>
            <p:spPr>
              <a:xfrm>
                <a:off x="4137146" y="4362636"/>
                <a:ext cx="1045412" cy="7807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20</m:t>
                        </m:r>
                      </m:den>
                    </m:f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42E0A68-FC99-5C82-5A74-1256785326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7146" y="4362636"/>
                <a:ext cx="1045412" cy="780791"/>
              </a:xfrm>
              <a:prstGeom prst="rect">
                <a:avLst/>
              </a:prstGeom>
              <a:blipFill>
                <a:blip r:embed="rId13"/>
                <a:stretch>
                  <a:fillRect l="-2381" b="-63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>
            <a:extLst>
              <a:ext uri="{FF2B5EF4-FFF2-40B4-BE49-F238E27FC236}">
                <a16:creationId xmlns:a16="http://schemas.microsoft.com/office/drawing/2014/main" id="{DFD276B3-A803-1C3F-07FD-578B0CCE50F0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flipH="1">
            <a:off x="818665" y="421399"/>
            <a:ext cx="666972" cy="652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268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  <p:bldP spid="8" grpId="0"/>
      <p:bldP spid="9" grpId="0"/>
      <p:bldP spid="10" grpId="0"/>
      <p:bldP spid="11" grpId="0"/>
      <p:bldP spid="12" grpId="0" animBg="1"/>
      <p:bldP spid="13" grpId="0"/>
      <p:bldP spid="14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65662B4-7BC1-A07A-8ADD-AE893DC5BE96}"/>
                  </a:ext>
                </a:extLst>
              </p:cNvPr>
              <p:cNvSpPr txBox="1"/>
              <p:nvPr/>
            </p:nvSpPr>
            <p:spPr>
              <a:xfrm>
                <a:off x="3179226" y="2504438"/>
                <a:ext cx="746150" cy="7835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65662B4-7BC1-A07A-8ADD-AE893DC5BE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9226" y="2504438"/>
                <a:ext cx="746150" cy="783548"/>
              </a:xfrm>
              <a:prstGeom prst="rect">
                <a:avLst/>
              </a:prstGeom>
              <a:blipFill>
                <a:blip r:embed="rId2"/>
                <a:stretch>
                  <a:fillRect l="-5000" b="-96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102EC34D-4D44-9A56-B427-E7606C75D5A1}"/>
                  </a:ext>
                </a:extLst>
              </p:cNvPr>
              <p:cNvSpPr txBox="1"/>
              <p:nvPr/>
            </p:nvSpPr>
            <p:spPr>
              <a:xfrm>
                <a:off x="3803351" y="2513870"/>
                <a:ext cx="1025238" cy="7779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102EC34D-4D44-9A56-B427-E7606C75D5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3351" y="2513870"/>
                <a:ext cx="1025238" cy="777970"/>
              </a:xfrm>
              <a:prstGeom prst="rect">
                <a:avLst/>
              </a:prstGeom>
              <a:blipFill>
                <a:blip r:embed="rId3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Curved Right Arrow 16">
            <a:extLst>
              <a:ext uri="{FF2B5EF4-FFF2-40B4-BE49-F238E27FC236}">
                <a16:creationId xmlns:a16="http://schemas.microsoft.com/office/drawing/2014/main" id="{61E1698C-CA9F-AFBB-0A7E-F5BC6F13D57D}"/>
              </a:ext>
            </a:extLst>
          </p:cNvPr>
          <p:cNvSpPr/>
          <p:nvPr/>
        </p:nvSpPr>
        <p:spPr>
          <a:xfrm flipH="1">
            <a:off x="2643308" y="2898559"/>
            <a:ext cx="451821" cy="691796"/>
          </a:xfrm>
          <a:prstGeom prst="rightBracket">
            <a:avLst>
              <a:gd name="adj" fmla="val 76556"/>
            </a:avLst>
          </a:prstGeom>
          <a:noFill/>
          <a:ln w="28575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45FC8094-42D0-FCE5-6EF4-4F09C8B81BF4}"/>
                  </a:ext>
                </a:extLst>
              </p:cNvPr>
              <p:cNvSpPr txBox="1"/>
              <p:nvPr/>
            </p:nvSpPr>
            <p:spPr>
              <a:xfrm>
                <a:off x="2096042" y="3013625"/>
                <a:ext cx="72259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1600" dirty="0"/>
                  <a:t> </a:t>
                </a:r>
                <a:r>
                  <a:rPr lang="en-GB" sz="2400" dirty="0"/>
                  <a:t>2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45FC8094-42D0-FCE5-6EF4-4F09C8B81B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6042" y="3013625"/>
                <a:ext cx="722598" cy="461665"/>
              </a:xfrm>
              <a:prstGeom prst="rect">
                <a:avLst/>
              </a:prstGeom>
              <a:blipFill>
                <a:blip r:embed="rId4"/>
                <a:stretch>
                  <a:fillRect t="-8108" b="-297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A80F55DE-0F0F-2DA3-0E7A-B928320F0BDF}"/>
                  </a:ext>
                </a:extLst>
              </p:cNvPr>
              <p:cNvSpPr txBox="1"/>
              <p:nvPr/>
            </p:nvSpPr>
            <p:spPr>
              <a:xfrm>
                <a:off x="4692554" y="3011560"/>
                <a:ext cx="72259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1600" dirty="0"/>
                  <a:t> </a:t>
                </a:r>
                <a:r>
                  <a:rPr lang="en-GB" sz="2400" dirty="0"/>
                  <a:t>5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A80F55DE-0F0F-2DA3-0E7A-B928320F0B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2554" y="3011560"/>
                <a:ext cx="722598" cy="461665"/>
              </a:xfrm>
              <a:prstGeom prst="rect">
                <a:avLst/>
              </a:prstGeom>
              <a:blipFill>
                <a:blip r:embed="rId5"/>
                <a:stretch>
                  <a:fillRect t="-8108" b="-297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C895AD72-ADCF-8C28-9A9B-063A251EF937}"/>
                  </a:ext>
                </a:extLst>
              </p:cNvPr>
              <p:cNvSpPr txBox="1"/>
              <p:nvPr/>
            </p:nvSpPr>
            <p:spPr>
              <a:xfrm>
                <a:off x="2983345" y="3403273"/>
                <a:ext cx="1004451" cy="7807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C895AD72-ADCF-8C28-9A9B-063A251EF9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3345" y="3403273"/>
                <a:ext cx="1004451" cy="780791"/>
              </a:xfrm>
              <a:prstGeom prst="rect">
                <a:avLst/>
              </a:prstGeom>
              <a:blipFill>
                <a:blip r:embed="rId6"/>
                <a:stretch>
                  <a:fillRect l="-2500" b="-79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E4C20D56-72BE-CADC-62C5-DD0149C001A2}"/>
                  </a:ext>
                </a:extLst>
              </p:cNvPr>
              <p:cNvSpPr txBox="1"/>
              <p:nvPr/>
            </p:nvSpPr>
            <p:spPr>
              <a:xfrm>
                <a:off x="3745201" y="3392672"/>
                <a:ext cx="746150" cy="7895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E4C20D56-72BE-CADC-62C5-DD0149C001A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5201" y="3392672"/>
                <a:ext cx="746150" cy="789575"/>
              </a:xfrm>
              <a:prstGeom prst="rect">
                <a:avLst/>
              </a:prstGeom>
              <a:blipFill>
                <a:blip r:embed="rId7"/>
                <a:stretch>
                  <a:fillRect l="-3333" b="-79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Curved Left Arrow 21">
            <a:extLst>
              <a:ext uri="{FF2B5EF4-FFF2-40B4-BE49-F238E27FC236}">
                <a16:creationId xmlns:a16="http://schemas.microsoft.com/office/drawing/2014/main" id="{B7039BD6-F649-1C74-6ECE-D3D5BEC9276C}"/>
              </a:ext>
            </a:extLst>
          </p:cNvPr>
          <p:cNvSpPr/>
          <p:nvPr/>
        </p:nvSpPr>
        <p:spPr>
          <a:xfrm>
            <a:off x="4290227" y="2898559"/>
            <a:ext cx="433754" cy="691796"/>
          </a:xfrm>
          <a:prstGeom prst="rightBracket">
            <a:avLst>
              <a:gd name="adj" fmla="val 79745"/>
            </a:avLst>
          </a:prstGeom>
          <a:noFill/>
          <a:ln w="28575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36BAFF6-AC46-6B03-2A2B-39926D72C04C}"/>
                  </a:ext>
                </a:extLst>
              </p:cNvPr>
              <p:cNvSpPr txBox="1"/>
              <p:nvPr/>
            </p:nvSpPr>
            <p:spPr>
              <a:xfrm>
                <a:off x="4230421" y="3429757"/>
                <a:ext cx="1045412" cy="7779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b="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36BAFF6-AC46-6B03-2A2B-39926D72C0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0421" y="3429757"/>
                <a:ext cx="1045412" cy="777970"/>
              </a:xfrm>
              <a:prstGeom prst="rect">
                <a:avLst/>
              </a:prstGeom>
              <a:blipFill>
                <a:blip r:embed="rId8"/>
                <a:stretch>
                  <a:fillRect b="-80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62F4236-0A26-1010-48D6-BEF1C36BCF8A}"/>
                  </a:ext>
                </a:extLst>
              </p:cNvPr>
              <p:cNvSpPr txBox="1"/>
              <p:nvPr/>
            </p:nvSpPr>
            <p:spPr>
              <a:xfrm>
                <a:off x="2563433" y="4724497"/>
                <a:ext cx="3220762" cy="7807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>
                    <a:solidFill>
                      <a:schemeClr val="accent1"/>
                    </a:solidFill>
                  </a:rPr>
                  <a:t>Mo has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litre left 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62F4236-0A26-1010-48D6-BEF1C36BCF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3433" y="4724497"/>
                <a:ext cx="3220762" cy="780791"/>
              </a:xfrm>
              <a:prstGeom prst="rect">
                <a:avLst/>
              </a:prstGeom>
              <a:blipFill>
                <a:blip r:embed="rId9"/>
                <a:stretch>
                  <a:fillRect l="-3937" b="-80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44183586-7A3B-F449-6367-8435047FC40E}"/>
              </a:ext>
            </a:extLst>
          </p:cNvPr>
          <p:cNvSpPr txBox="1"/>
          <p:nvPr/>
        </p:nvSpPr>
        <p:spPr>
          <a:xfrm>
            <a:off x="3199947" y="733146"/>
            <a:ext cx="3769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Mo has 1 litre of apple juice.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B6682F18-5172-AC35-46D5-D6728581F7CE}"/>
                  </a:ext>
                </a:extLst>
              </p:cNvPr>
              <p:cNvSpPr txBox="1"/>
              <p:nvPr/>
            </p:nvSpPr>
            <p:spPr>
              <a:xfrm>
                <a:off x="1593078" y="1100684"/>
                <a:ext cx="6401665" cy="6848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He gives Jack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400" dirty="0"/>
                  <a:t> litre and Amir gets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400" dirty="0"/>
                  <a:t> litre.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B6682F18-5172-AC35-46D5-D6728581F7C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3078" y="1100684"/>
                <a:ext cx="6401665" cy="684867"/>
              </a:xfrm>
              <a:prstGeom prst="rect">
                <a:avLst/>
              </a:prstGeom>
              <a:blipFill>
                <a:blip r:embed="rId10"/>
                <a:stretch>
                  <a:fillRect l="-1386" b="-909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>
            <a:extLst>
              <a:ext uri="{FF2B5EF4-FFF2-40B4-BE49-F238E27FC236}">
                <a16:creationId xmlns:a16="http://schemas.microsoft.com/office/drawing/2014/main" id="{4CCF44C9-EA52-ADC0-C854-107A9E0B8C7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187839" y="733146"/>
            <a:ext cx="650898" cy="495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642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5" grpId="0"/>
      <p:bldP spid="6" grpId="0"/>
      <p:bldP spid="7" grpId="0"/>
      <p:bldP spid="8" grpId="0"/>
      <p:bldP spid="9" grpId="0" animBg="1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F4C19AE-3BF2-1EF8-A451-B45ECB44B791}"/>
              </a:ext>
            </a:extLst>
          </p:cNvPr>
          <p:cNvSpPr txBox="1"/>
          <p:nvPr/>
        </p:nvSpPr>
        <p:spPr>
          <a:xfrm>
            <a:off x="1386529" y="525856"/>
            <a:ext cx="55909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Rosie has 1 litre of orange juice.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3132FD-2065-1EE7-7511-3EFBEE7F08D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3723" y="421399"/>
            <a:ext cx="639683" cy="90371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A2DFDE0C-2275-5A35-B9B4-42EF83BB8D74}"/>
                  </a:ext>
                </a:extLst>
              </p:cNvPr>
              <p:cNvSpPr txBox="1"/>
              <p:nvPr/>
            </p:nvSpPr>
            <p:spPr>
              <a:xfrm>
                <a:off x="794340" y="1178601"/>
                <a:ext cx="6401665" cy="6801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She gives Eva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/>
                  <a:t> litre and Dexter gets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400" dirty="0"/>
                  <a:t> litre.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A2DFDE0C-2275-5A35-B9B4-42EF83BB8D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4340" y="1178601"/>
                <a:ext cx="6401665" cy="680123"/>
              </a:xfrm>
              <a:prstGeom prst="rect">
                <a:avLst/>
              </a:prstGeom>
              <a:blipFill>
                <a:blip r:embed="rId3"/>
                <a:stretch>
                  <a:fillRect l="-1386" b="-909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41AA002A-5B83-2681-CE57-1B307F3E5142}"/>
              </a:ext>
            </a:extLst>
          </p:cNvPr>
          <p:cNvSpPr txBox="1"/>
          <p:nvPr/>
        </p:nvSpPr>
        <p:spPr>
          <a:xfrm>
            <a:off x="3208113" y="2421700"/>
            <a:ext cx="3769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Mo has 1 litre of apple juice.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8C35D723-892A-45CE-BC88-BE13E5B6F201}"/>
                  </a:ext>
                </a:extLst>
              </p:cNvPr>
              <p:cNvSpPr txBox="1"/>
              <p:nvPr/>
            </p:nvSpPr>
            <p:spPr>
              <a:xfrm>
                <a:off x="1601244" y="2789238"/>
                <a:ext cx="6401665" cy="6848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He gives Jack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400" dirty="0"/>
                  <a:t> litre and Amir gets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400" dirty="0"/>
                  <a:t> litre.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8C35D723-892A-45CE-BC88-BE13E5B6F2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1244" y="2789238"/>
                <a:ext cx="6401665" cy="684867"/>
              </a:xfrm>
              <a:prstGeom prst="rect">
                <a:avLst/>
              </a:prstGeom>
              <a:blipFill>
                <a:blip r:embed="rId4"/>
                <a:stretch>
                  <a:fillRect l="-1584" b="-909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BCAD2338-479C-0E01-21F6-201BD483D9E1}"/>
              </a:ext>
            </a:extLst>
          </p:cNvPr>
          <p:cNvSpPr txBox="1"/>
          <p:nvPr/>
        </p:nvSpPr>
        <p:spPr>
          <a:xfrm>
            <a:off x="1906663" y="5273049"/>
            <a:ext cx="55909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Who has the most juice left?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86FD81C-F8C1-99C4-C6A9-CDD5FBBCA2E0}"/>
                  </a:ext>
                </a:extLst>
              </p:cNvPr>
              <p:cNvSpPr txBox="1"/>
              <p:nvPr/>
            </p:nvSpPr>
            <p:spPr>
              <a:xfrm>
                <a:off x="802876" y="3984464"/>
                <a:ext cx="3220762" cy="12088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>
                    <a:solidFill>
                      <a:schemeClr val="accent1"/>
                    </a:solidFill>
                  </a:rPr>
                  <a:t>Rosie has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litre left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86FD81C-F8C1-99C4-C6A9-CDD5FBBCA2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2876" y="3984464"/>
                <a:ext cx="3220762" cy="1208857"/>
              </a:xfrm>
              <a:prstGeom prst="rect">
                <a:avLst/>
              </a:prstGeom>
              <a:blipFill>
                <a:blip r:embed="rId5"/>
                <a:stretch>
                  <a:fillRect l="-3937" b="-135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85BF9FB4-9FC0-3670-5A2E-A788A9343A0F}"/>
                  </a:ext>
                </a:extLst>
              </p:cNvPr>
              <p:cNvSpPr txBox="1"/>
              <p:nvPr/>
            </p:nvSpPr>
            <p:spPr>
              <a:xfrm>
                <a:off x="4713025" y="3984464"/>
                <a:ext cx="3220762" cy="7807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>
                    <a:solidFill>
                      <a:schemeClr val="accent1"/>
                    </a:solidFill>
                  </a:rPr>
                  <a:t>Mo has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litre left 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85BF9FB4-9FC0-3670-5A2E-A788A9343A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3025" y="3984464"/>
                <a:ext cx="3220762" cy="780791"/>
              </a:xfrm>
              <a:prstGeom prst="rect">
                <a:avLst/>
              </a:prstGeom>
              <a:blipFill>
                <a:blip r:embed="rId6"/>
                <a:stretch>
                  <a:fillRect l="-4331" b="-79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A0BBF37D-7C20-F924-37A4-8B1934B87ADD}"/>
                  </a:ext>
                </a:extLst>
              </p:cNvPr>
              <p:cNvSpPr txBox="1"/>
              <p:nvPr/>
            </p:nvSpPr>
            <p:spPr>
              <a:xfrm>
                <a:off x="4703018" y="3984464"/>
                <a:ext cx="3220762" cy="7807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>
                    <a:solidFill>
                      <a:schemeClr val="accent1"/>
                    </a:solidFill>
                  </a:rPr>
                  <a:t>Mo has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litre left 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A0BBF37D-7C20-F924-37A4-8B1934B87A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3018" y="3984464"/>
                <a:ext cx="3220762" cy="780791"/>
              </a:xfrm>
              <a:prstGeom prst="rect">
                <a:avLst/>
              </a:prstGeom>
              <a:blipFill>
                <a:blip r:embed="rId7"/>
                <a:stretch>
                  <a:fillRect l="-3937" b="-79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>
            <a:extLst>
              <a:ext uri="{FF2B5EF4-FFF2-40B4-BE49-F238E27FC236}">
                <a16:creationId xmlns:a16="http://schemas.microsoft.com/office/drawing/2014/main" id="{2F0E96F3-64C2-9D1E-F57B-E0057E572F7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21569" y="2421700"/>
            <a:ext cx="650898" cy="49511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C5ED14D-C5D6-FAF6-5D00-EB5C1D19E0E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712533" y="421399"/>
            <a:ext cx="666972" cy="652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903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  <p:bldP spid="10" grpId="0"/>
      <p:bldP spid="10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4909" y="678873"/>
            <a:ext cx="749530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Letter-join Plus 6" panose="02000505000000020003" pitchFamily="50" charset="0"/>
              </a:rPr>
              <a:t>Over to you.</a:t>
            </a:r>
          </a:p>
          <a:p>
            <a:r>
              <a:rPr lang="en-GB" sz="3600" dirty="0">
                <a:latin typeface="Letter-join Plus 6" panose="02000505000000020003" pitchFamily="50" charset="0"/>
              </a:rPr>
              <a:t>Now to work through the sheets in the trays at your pace.</a:t>
            </a:r>
          </a:p>
          <a:p>
            <a:endParaRPr lang="en-GB" sz="3600" dirty="0">
              <a:latin typeface="Letter-join Plus 6" panose="02000505000000020003" pitchFamily="50" charset="0"/>
            </a:endParaRPr>
          </a:p>
          <a:p>
            <a:r>
              <a:rPr lang="en-GB" sz="3600" dirty="0">
                <a:latin typeface="Letter-join Plus 6" panose="02000505000000020003" pitchFamily="50" charset="0"/>
              </a:rPr>
              <a:t>Try to challenge yourself</a:t>
            </a:r>
          </a:p>
        </p:txBody>
      </p:sp>
    </p:spTree>
    <p:extLst>
      <p:ext uri="{BB962C8B-B14F-4D97-AF65-F5344CB8AC3E}">
        <p14:creationId xmlns:p14="http://schemas.microsoft.com/office/powerpoint/2010/main" val="287321793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CCC6691-7F99-4E03-BC9E-2C65CEFC1726}">
  <ds:schemaRefs>
    <ds:schemaRef ds:uri="http://purl.org/dc/elements/1.1/"/>
    <ds:schemaRef ds:uri="http://schemas.microsoft.com/office/2006/metadata/properties"/>
    <ds:schemaRef ds:uri="1773a752-338d-48d4-aab1-fb5d939e1fab"/>
    <ds:schemaRef ds:uri="http://purl.org/dc/terms/"/>
    <ds:schemaRef ds:uri="e9e213f7-a068-4185-ae5b-85aa76b56d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9976D8A-8761-41D0-B26D-145138FD892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4A239C2-1EC8-4C57-9192-776EC1767AA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818</TotalTime>
  <Words>433</Words>
  <Application>Microsoft Office PowerPoint</Application>
  <PresentationFormat>On-screen Show (4:3)</PresentationFormat>
  <Paragraphs>88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Calibri</vt:lpstr>
      <vt:lpstr>Cambria Math</vt:lpstr>
      <vt:lpstr>Letter-join Plus 6</vt:lpstr>
      <vt:lpstr>Title</vt:lpstr>
      <vt:lpstr>Get ready</vt:lpstr>
      <vt:lpstr>Let's learn</vt:lpstr>
      <vt:lpstr>Your turn</vt:lpstr>
      <vt:lpstr>Main content</vt:lpstr>
      <vt:lpstr>14/11/25    XIV.XI.MMXXV LO - To solve problems involving adding and subtracting fractions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Megan Jeffs</cp:lastModifiedBy>
  <cp:revision>19</cp:revision>
  <dcterms:created xsi:type="dcterms:W3CDTF">2023-08-02T14:09:38Z</dcterms:created>
  <dcterms:modified xsi:type="dcterms:W3CDTF">2025-11-18T18:15:47Z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