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1"/>
  </p:sldMasterIdLst>
  <p:sldIdLst>
    <p:sldId id="261" r:id="rId2"/>
    <p:sldId id="263" r:id="rId3"/>
    <p:sldId id="368" r:id="rId4"/>
    <p:sldId id="369" r:id="rId5"/>
    <p:sldId id="370" r:id="rId6"/>
    <p:sldId id="371" r:id="rId7"/>
    <p:sldId id="372" r:id="rId8"/>
    <p:sldId id="373" r:id="rId9"/>
    <p:sldId id="374" r:id="rId10"/>
    <p:sldId id="375" r:id="rId11"/>
    <p:sldId id="376" r:id="rId12"/>
    <p:sldId id="377" r:id="rId13"/>
    <p:sldId id="378" r:id="rId14"/>
    <p:sldId id="379" r:id="rId15"/>
    <p:sldId id="380" r:id="rId16"/>
    <p:sldId id="381" r:id="rId17"/>
    <p:sldId id="382" r:id="rId18"/>
    <p:sldId id="383" r:id="rId19"/>
    <p:sldId id="386" r:id="rId20"/>
    <p:sldId id="387" r:id="rId21"/>
    <p:sldId id="388" r:id="rId22"/>
    <p:sldId id="389" r:id="rId23"/>
  </p:sldIdLst>
  <p:sldSz cx="9144000" cy="6858000" type="screen4x3"/>
  <p:notesSz cx="6858000" cy="9144000"/>
  <p:embeddedFontLst>
    <p:embeddedFont>
      <p:font typeface="Twinkl SemiBold" charset="0"/>
      <p:bold r:id="rId24"/>
    </p:embeddedFont>
    <p:embeddedFont>
      <p:font typeface="Twinkl" panose="020B0604020202020204" charset="0"/>
      <p:regular r:id="rId25"/>
      <p:bold r:id="rId26"/>
    </p:embeddedFont>
    <p:embeddedFont>
      <p:font typeface="Sassoon Infant Rg" panose="02000503030000020003" charset="0"/>
      <p:regular r:id="rId27"/>
      <p:bold r:id="rId28"/>
    </p:embeddedFont>
    <p:embeddedFont>
      <p:font typeface="Sassoon Infant Md" panose="02000603050000020003" charset="0"/>
      <p:regular r:id="rId29"/>
    </p:embeddedFont>
    <p:embeddedFont>
      <p:font typeface="Tuffy" panose="020B0603060100000000" charset="0"/>
      <p:regular r:id="rId30"/>
      <p:bold r:id="rId31"/>
      <p:italic r:id="rId32"/>
      <p:boldItalic r:id="rId3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3" pos="317" userDrawn="1">
          <p15:clr>
            <a:srgbClr val="A4A3A4"/>
          </p15:clr>
        </p15:guide>
        <p15:guide id="4" pos="476" userDrawn="1">
          <p15:clr>
            <a:srgbClr val="A4A3A4"/>
          </p15:clr>
        </p15:guide>
        <p15:guide id="5" pos="5284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orient="horz" pos="482" userDrawn="1">
          <p15:clr>
            <a:srgbClr val="A4A3A4"/>
          </p15:clr>
        </p15:guide>
        <p15:guide id="9" orient="horz" pos="3997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085B"/>
    <a:srgbClr val="1D8105"/>
    <a:srgbClr val="FFE961"/>
    <a:srgbClr val="EE7918"/>
    <a:srgbClr val="97B372"/>
    <a:srgbClr val="000000"/>
    <a:srgbClr val="EAC401"/>
    <a:srgbClr val="C28B5D"/>
    <a:srgbClr val="B1855E"/>
    <a:srgbClr val="94683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206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2" y="66"/>
      </p:cViewPr>
      <p:guideLst>
        <p:guide orient="horz" pos="2160"/>
        <p:guide pos="2880"/>
        <p:guide pos="317"/>
        <p:guide pos="476"/>
        <p:guide pos="5284"/>
        <p:guide pos="5443"/>
        <p:guide orient="horz" pos="346"/>
        <p:guide orient="horz" pos="482"/>
        <p:guide orient="horz" pos="3997"/>
        <p:guide orient="horz" pos="383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5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2286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870315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Clas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Whole Clas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70899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ividual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Individual Work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14507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i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Pair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3254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artne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Talking Partner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0261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up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Group Work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01268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ntal and Oral Starter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Picture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138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sesment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42911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07851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438054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1693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316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984915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kern="1200">
          <a:solidFill>
            <a:srgbClr val="1C1C1C"/>
          </a:solidFill>
          <a:latin typeface="Twinkl" pitchFamily="2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630271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65" y="2038747"/>
            <a:ext cx="5371070" cy="335830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3738" y="2038747"/>
            <a:ext cx="3236523" cy="323364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196646" y="721826"/>
            <a:ext cx="275075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Out of Time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755650" y="1417117"/>
            <a:ext cx="7632700" cy="492469"/>
          </a:xfrm>
          <a:prstGeom prst="roundRect">
            <a:avLst>
              <a:gd name="adj" fmla="val 11348"/>
            </a:avLst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These driver’s clocks are all an hour </a:t>
            </a:r>
            <a:r>
              <a:rPr lang="en-GB" b="1" dirty="0">
                <a:solidFill>
                  <a:schemeClr val="tx1"/>
                </a:solidFill>
              </a:rPr>
              <a:t>too slow</a:t>
            </a:r>
            <a:r>
              <a:rPr lang="en-GB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14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000" y="6156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Group 14"/>
          <p:cNvGrpSpPr/>
          <p:nvPr/>
        </p:nvGrpSpPr>
        <p:grpSpPr>
          <a:xfrm>
            <a:off x="755650" y="5526216"/>
            <a:ext cx="7632700" cy="566609"/>
            <a:chOff x="829792" y="5553393"/>
            <a:chExt cx="7632700" cy="550845"/>
          </a:xfrm>
        </p:grpSpPr>
        <p:sp>
          <p:nvSpPr>
            <p:cNvPr id="16" name="Rounded Rectangle 15"/>
            <p:cNvSpPr/>
            <p:nvPr/>
          </p:nvSpPr>
          <p:spPr>
            <a:xfrm>
              <a:off x="1334530" y="5553393"/>
              <a:ext cx="7127962" cy="550845"/>
            </a:xfrm>
            <a:prstGeom prst="roundRect">
              <a:avLst/>
            </a:prstGeom>
            <a:solidFill>
              <a:srgbClr val="FFE961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Can you say what the correct times should be?</a:t>
              </a:r>
            </a:p>
          </p:txBody>
        </p:sp>
        <p:sp>
          <p:nvSpPr>
            <p:cNvPr id="17" name="Rounded Rectangle 16"/>
            <p:cNvSpPr/>
            <p:nvPr/>
          </p:nvSpPr>
          <p:spPr>
            <a:xfrm>
              <a:off x="829792" y="5553393"/>
              <a:ext cx="653018" cy="550845"/>
            </a:xfrm>
            <a:prstGeom prst="roundRect">
              <a:avLst/>
            </a:prstGeom>
            <a:solidFill>
              <a:srgbClr val="C8085B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dirty="0">
                  <a:solidFill>
                    <a:schemeClr val="bg1"/>
                  </a:solidFill>
                </a:rPr>
                <a:t>?</a:t>
              </a:r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/>
        </p:blipFill>
        <p:spPr>
          <a:xfrm>
            <a:off x="4514960" y="2312727"/>
            <a:ext cx="116936" cy="267840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/>
        </p:blipFill>
        <p:spPr>
          <a:xfrm rot="5400000">
            <a:off x="4512584" y="2777237"/>
            <a:ext cx="136736" cy="1756668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6045808" y="2147720"/>
            <a:ext cx="2207776" cy="2207776"/>
          </a:xfrm>
          <a:prstGeom prst="ellipse">
            <a:avLst/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4 o’clock</a:t>
            </a:r>
          </a:p>
        </p:txBody>
      </p:sp>
    </p:spTree>
    <p:extLst>
      <p:ext uri="{BB962C8B-B14F-4D97-AF65-F5344CB8AC3E}">
        <p14:creationId xmlns:p14="http://schemas.microsoft.com/office/powerpoint/2010/main" val="1854391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65" y="2038747"/>
            <a:ext cx="5371070" cy="335830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3738" y="2038747"/>
            <a:ext cx="3236523" cy="323364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196646" y="721826"/>
            <a:ext cx="275075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Out of Time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755650" y="1417117"/>
            <a:ext cx="7632700" cy="492469"/>
          </a:xfrm>
          <a:prstGeom prst="roundRect">
            <a:avLst>
              <a:gd name="adj" fmla="val 11348"/>
            </a:avLst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These driver’s clocks are all an hour </a:t>
            </a:r>
            <a:r>
              <a:rPr lang="en-GB" b="1" dirty="0">
                <a:solidFill>
                  <a:schemeClr val="tx1"/>
                </a:solidFill>
              </a:rPr>
              <a:t>too slow</a:t>
            </a:r>
            <a:r>
              <a:rPr lang="en-GB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14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000" y="6156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Group 14"/>
          <p:cNvGrpSpPr/>
          <p:nvPr/>
        </p:nvGrpSpPr>
        <p:grpSpPr>
          <a:xfrm>
            <a:off x="755650" y="5526216"/>
            <a:ext cx="7632700" cy="566609"/>
            <a:chOff x="829792" y="5553393"/>
            <a:chExt cx="7632700" cy="550845"/>
          </a:xfrm>
        </p:grpSpPr>
        <p:sp>
          <p:nvSpPr>
            <p:cNvPr id="16" name="Rounded Rectangle 15"/>
            <p:cNvSpPr/>
            <p:nvPr/>
          </p:nvSpPr>
          <p:spPr>
            <a:xfrm>
              <a:off x="1334530" y="5553393"/>
              <a:ext cx="7127962" cy="550845"/>
            </a:xfrm>
            <a:prstGeom prst="roundRect">
              <a:avLst/>
            </a:prstGeom>
            <a:solidFill>
              <a:srgbClr val="FFE961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Can you say what the correct times should be?</a:t>
              </a:r>
            </a:p>
          </p:txBody>
        </p:sp>
        <p:sp>
          <p:nvSpPr>
            <p:cNvPr id="17" name="Rounded Rectangle 16"/>
            <p:cNvSpPr/>
            <p:nvPr/>
          </p:nvSpPr>
          <p:spPr>
            <a:xfrm>
              <a:off x="829792" y="5553393"/>
              <a:ext cx="653018" cy="550845"/>
            </a:xfrm>
            <a:prstGeom prst="roundRect">
              <a:avLst/>
            </a:prstGeom>
            <a:solidFill>
              <a:srgbClr val="C8085B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dirty="0">
                  <a:solidFill>
                    <a:schemeClr val="bg1"/>
                  </a:solidFill>
                </a:rPr>
                <a:t>?</a:t>
              </a:r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/>
        </p:blipFill>
        <p:spPr>
          <a:xfrm rot="10800000">
            <a:off x="4514960" y="2312727"/>
            <a:ext cx="116936" cy="267840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/>
        </p:blipFill>
        <p:spPr>
          <a:xfrm rot="15300000">
            <a:off x="4512584" y="2777237"/>
            <a:ext cx="136736" cy="1756668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6045808" y="2147720"/>
            <a:ext cx="2207776" cy="2207776"/>
          </a:xfrm>
          <a:prstGeom prst="ellipse">
            <a:avLst/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half past 9</a:t>
            </a:r>
          </a:p>
        </p:txBody>
      </p:sp>
    </p:spTree>
    <p:extLst>
      <p:ext uri="{BB962C8B-B14F-4D97-AF65-F5344CB8AC3E}">
        <p14:creationId xmlns:p14="http://schemas.microsoft.com/office/powerpoint/2010/main" val="634216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65" y="2038747"/>
            <a:ext cx="5371070" cy="335830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3738" y="2038747"/>
            <a:ext cx="3236523" cy="323364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196646" y="721826"/>
            <a:ext cx="275075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Out of Time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755650" y="1417117"/>
            <a:ext cx="7632700" cy="492469"/>
          </a:xfrm>
          <a:prstGeom prst="roundRect">
            <a:avLst>
              <a:gd name="adj" fmla="val 11348"/>
            </a:avLst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These driver’s clocks are all an hour </a:t>
            </a:r>
            <a:r>
              <a:rPr lang="en-GB" b="1" dirty="0">
                <a:solidFill>
                  <a:schemeClr val="tx1"/>
                </a:solidFill>
              </a:rPr>
              <a:t>too slow</a:t>
            </a:r>
            <a:r>
              <a:rPr lang="en-GB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14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000" y="6156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Group 14"/>
          <p:cNvGrpSpPr/>
          <p:nvPr/>
        </p:nvGrpSpPr>
        <p:grpSpPr>
          <a:xfrm>
            <a:off x="755650" y="5526216"/>
            <a:ext cx="7632700" cy="566609"/>
            <a:chOff x="829792" y="5553393"/>
            <a:chExt cx="7632700" cy="550845"/>
          </a:xfrm>
        </p:grpSpPr>
        <p:sp>
          <p:nvSpPr>
            <p:cNvPr id="16" name="Rounded Rectangle 15"/>
            <p:cNvSpPr/>
            <p:nvPr/>
          </p:nvSpPr>
          <p:spPr>
            <a:xfrm>
              <a:off x="1334530" y="5553393"/>
              <a:ext cx="7127962" cy="550845"/>
            </a:xfrm>
            <a:prstGeom prst="roundRect">
              <a:avLst/>
            </a:prstGeom>
            <a:solidFill>
              <a:srgbClr val="FFE961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Can you say what the correct times should be?</a:t>
              </a:r>
            </a:p>
          </p:txBody>
        </p:sp>
        <p:sp>
          <p:nvSpPr>
            <p:cNvPr id="17" name="Rounded Rectangle 16"/>
            <p:cNvSpPr/>
            <p:nvPr/>
          </p:nvSpPr>
          <p:spPr>
            <a:xfrm>
              <a:off x="829792" y="5553393"/>
              <a:ext cx="653018" cy="550845"/>
            </a:xfrm>
            <a:prstGeom prst="roundRect">
              <a:avLst/>
            </a:prstGeom>
            <a:solidFill>
              <a:srgbClr val="C8085B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dirty="0">
                  <a:solidFill>
                    <a:schemeClr val="bg1"/>
                  </a:solidFill>
                </a:rPr>
                <a:t>?</a:t>
              </a:r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/>
        </p:blipFill>
        <p:spPr>
          <a:xfrm>
            <a:off x="4514960" y="2312727"/>
            <a:ext cx="116936" cy="267840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/>
        </p:blipFill>
        <p:spPr>
          <a:xfrm rot="9000000">
            <a:off x="4512584" y="2777237"/>
            <a:ext cx="136736" cy="1756668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6045808" y="2147720"/>
            <a:ext cx="2207776" cy="2207776"/>
          </a:xfrm>
          <a:prstGeom prst="ellipse">
            <a:avLst/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6 o’clock</a:t>
            </a:r>
          </a:p>
        </p:txBody>
      </p:sp>
    </p:spTree>
    <p:extLst>
      <p:ext uri="{BB962C8B-B14F-4D97-AF65-F5344CB8AC3E}">
        <p14:creationId xmlns:p14="http://schemas.microsoft.com/office/powerpoint/2010/main" val="1789111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65" y="2038747"/>
            <a:ext cx="5371070" cy="335830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3738" y="2038747"/>
            <a:ext cx="3236523" cy="323364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196646" y="721826"/>
            <a:ext cx="275075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Out of Time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755650" y="1417117"/>
            <a:ext cx="7632700" cy="492469"/>
          </a:xfrm>
          <a:prstGeom prst="roundRect">
            <a:avLst>
              <a:gd name="adj" fmla="val 11348"/>
            </a:avLst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These driver’s clocks are all an hour </a:t>
            </a:r>
            <a:r>
              <a:rPr lang="en-GB" b="1" dirty="0">
                <a:solidFill>
                  <a:schemeClr val="tx1"/>
                </a:solidFill>
              </a:rPr>
              <a:t>too slow</a:t>
            </a:r>
            <a:r>
              <a:rPr lang="en-GB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14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000" y="6156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Group 14"/>
          <p:cNvGrpSpPr/>
          <p:nvPr/>
        </p:nvGrpSpPr>
        <p:grpSpPr>
          <a:xfrm>
            <a:off x="755650" y="5526216"/>
            <a:ext cx="7632700" cy="566609"/>
            <a:chOff x="829792" y="5553393"/>
            <a:chExt cx="7632700" cy="550845"/>
          </a:xfrm>
        </p:grpSpPr>
        <p:sp>
          <p:nvSpPr>
            <p:cNvPr id="16" name="Rounded Rectangle 15"/>
            <p:cNvSpPr/>
            <p:nvPr/>
          </p:nvSpPr>
          <p:spPr>
            <a:xfrm>
              <a:off x="1334530" y="5553393"/>
              <a:ext cx="7127962" cy="550845"/>
            </a:xfrm>
            <a:prstGeom prst="roundRect">
              <a:avLst/>
            </a:prstGeom>
            <a:solidFill>
              <a:srgbClr val="FFE961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Can you say what the correct times should be?</a:t>
              </a:r>
            </a:p>
          </p:txBody>
        </p:sp>
        <p:sp>
          <p:nvSpPr>
            <p:cNvPr id="17" name="Rounded Rectangle 16"/>
            <p:cNvSpPr/>
            <p:nvPr/>
          </p:nvSpPr>
          <p:spPr>
            <a:xfrm>
              <a:off x="829792" y="5553393"/>
              <a:ext cx="653018" cy="550845"/>
            </a:xfrm>
            <a:prstGeom prst="roundRect">
              <a:avLst/>
            </a:prstGeom>
            <a:solidFill>
              <a:srgbClr val="C8085B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dirty="0">
                  <a:solidFill>
                    <a:schemeClr val="bg1"/>
                  </a:solidFill>
                </a:rPr>
                <a:t>?</a:t>
              </a:r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/>
        </p:blipFill>
        <p:spPr>
          <a:xfrm rot="10800000">
            <a:off x="4514960" y="2312727"/>
            <a:ext cx="116936" cy="267840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/>
        </p:blipFill>
        <p:spPr>
          <a:xfrm rot="4500000">
            <a:off x="4512584" y="2777237"/>
            <a:ext cx="136736" cy="1756668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6045808" y="2147720"/>
            <a:ext cx="2207776" cy="2207776"/>
          </a:xfrm>
          <a:prstGeom prst="ellipse">
            <a:avLst/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half past 3</a:t>
            </a:r>
          </a:p>
        </p:txBody>
      </p:sp>
    </p:spTree>
    <p:extLst>
      <p:ext uri="{BB962C8B-B14F-4D97-AF65-F5344CB8AC3E}">
        <p14:creationId xmlns:p14="http://schemas.microsoft.com/office/powerpoint/2010/main" val="4034988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65" y="2038747"/>
            <a:ext cx="5371070" cy="335830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3738" y="2038747"/>
            <a:ext cx="3236523" cy="323364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196646" y="721826"/>
            <a:ext cx="275075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Out of Time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755650" y="1417117"/>
            <a:ext cx="7632700" cy="492469"/>
          </a:xfrm>
          <a:prstGeom prst="roundRect">
            <a:avLst>
              <a:gd name="adj" fmla="val 11348"/>
            </a:avLst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These driver’s clocks are all an hour </a:t>
            </a:r>
            <a:r>
              <a:rPr lang="en-GB" b="1" dirty="0">
                <a:solidFill>
                  <a:schemeClr val="tx1"/>
                </a:solidFill>
              </a:rPr>
              <a:t>too slow</a:t>
            </a:r>
            <a:r>
              <a:rPr lang="en-GB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14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000" y="6156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Group 14"/>
          <p:cNvGrpSpPr/>
          <p:nvPr/>
        </p:nvGrpSpPr>
        <p:grpSpPr>
          <a:xfrm>
            <a:off x="755650" y="5526216"/>
            <a:ext cx="7632700" cy="566609"/>
            <a:chOff x="829792" y="5553393"/>
            <a:chExt cx="7632700" cy="550845"/>
          </a:xfrm>
        </p:grpSpPr>
        <p:sp>
          <p:nvSpPr>
            <p:cNvPr id="16" name="Rounded Rectangle 15"/>
            <p:cNvSpPr/>
            <p:nvPr/>
          </p:nvSpPr>
          <p:spPr>
            <a:xfrm>
              <a:off x="1334530" y="5553393"/>
              <a:ext cx="7127962" cy="550845"/>
            </a:xfrm>
            <a:prstGeom prst="roundRect">
              <a:avLst/>
            </a:prstGeom>
            <a:solidFill>
              <a:srgbClr val="FFE961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Can you say what the correct times should be?</a:t>
              </a:r>
            </a:p>
          </p:txBody>
        </p:sp>
        <p:sp>
          <p:nvSpPr>
            <p:cNvPr id="17" name="Rounded Rectangle 16"/>
            <p:cNvSpPr/>
            <p:nvPr/>
          </p:nvSpPr>
          <p:spPr>
            <a:xfrm>
              <a:off x="829792" y="5553393"/>
              <a:ext cx="653018" cy="550845"/>
            </a:xfrm>
            <a:prstGeom prst="roundRect">
              <a:avLst/>
            </a:prstGeom>
            <a:solidFill>
              <a:srgbClr val="C8085B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dirty="0">
                  <a:solidFill>
                    <a:schemeClr val="bg1"/>
                  </a:solidFill>
                </a:rPr>
                <a:t>?</a:t>
              </a:r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/>
        </p:blipFill>
        <p:spPr>
          <a:xfrm>
            <a:off x="4514960" y="2312727"/>
            <a:ext cx="116936" cy="267840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/>
        </p:blipFill>
        <p:spPr>
          <a:xfrm rot="18000000">
            <a:off x="4512584" y="2777237"/>
            <a:ext cx="136736" cy="1756668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6045808" y="2147720"/>
            <a:ext cx="2207776" cy="2207776"/>
          </a:xfrm>
          <a:prstGeom prst="ellipse">
            <a:avLst/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11 o’clock</a:t>
            </a:r>
          </a:p>
        </p:txBody>
      </p:sp>
    </p:spTree>
    <p:extLst>
      <p:ext uri="{BB962C8B-B14F-4D97-AF65-F5344CB8AC3E}">
        <p14:creationId xmlns:p14="http://schemas.microsoft.com/office/powerpoint/2010/main" val="1334547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65" y="2038747"/>
            <a:ext cx="5371070" cy="335830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3738" y="2038747"/>
            <a:ext cx="3236523" cy="323364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196646" y="721826"/>
            <a:ext cx="275075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Out of Time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755650" y="1417117"/>
            <a:ext cx="7632700" cy="492469"/>
          </a:xfrm>
          <a:prstGeom prst="roundRect">
            <a:avLst>
              <a:gd name="adj" fmla="val 11348"/>
            </a:avLst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These driver’s clocks are all an hour </a:t>
            </a:r>
            <a:r>
              <a:rPr lang="en-GB" b="1" dirty="0">
                <a:solidFill>
                  <a:schemeClr val="tx1"/>
                </a:solidFill>
              </a:rPr>
              <a:t>too slow</a:t>
            </a:r>
            <a:r>
              <a:rPr lang="en-GB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14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000" y="6156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Group 14"/>
          <p:cNvGrpSpPr/>
          <p:nvPr/>
        </p:nvGrpSpPr>
        <p:grpSpPr>
          <a:xfrm>
            <a:off x="755650" y="5526216"/>
            <a:ext cx="7632700" cy="566609"/>
            <a:chOff x="829792" y="5553393"/>
            <a:chExt cx="7632700" cy="550845"/>
          </a:xfrm>
        </p:grpSpPr>
        <p:sp>
          <p:nvSpPr>
            <p:cNvPr id="16" name="Rounded Rectangle 15"/>
            <p:cNvSpPr/>
            <p:nvPr/>
          </p:nvSpPr>
          <p:spPr>
            <a:xfrm>
              <a:off x="1334530" y="5553393"/>
              <a:ext cx="7127962" cy="550845"/>
            </a:xfrm>
            <a:prstGeom prst="roundRect">
              <a:avLst/>
            </a:prstGeom>
            <a:solidFill>
              <a:srgbClr val="FFE961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Can you say what the correct times should be?</a:t>
              </a:r>
            </a:p>
          </p:txBody>
        </p:sp>
        <p:sp>
          <p:nvSpPr>
            <p:cNvPr id="17" name="Rounded Rectangle 16"/>
            <p:cNvSpPr/>
            <p:nvPr/>
          </p:nvSpPr>
          <p:spPr>
            <a:xfrm>
              <a:off x="829792" y="5553393"/>
              <a:ext cx="653018" cy="550845"/>
            </a:xfrm>
            <a:prstGeom prst="roundRect">
              <a:avLst/>
            </a:prstGeom>
            <a:solidFill>
              <a:srgbClr val="C8085B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dirty="0">
                  <a:solidFill>
                    <a:schemeClr val="bg1"/>
                  </a:solidFill>
                </a:rPr>
                <a:t>?</a:t>
              </a:r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/>
        </p:blipFill>
        <p:spPr>
          <a:xfrm rot="10800000">
            <a:off x="4514960" y="2312727"/>
            <a:ext cx="116936" cy="267840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/>
        </p:blipFill>
        <p:spPr>
          <a:xfrm rot="11700000">
            <a:off x="4512584" y="2777237"/>
            <a:ext cx="136736" cy="1756668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6045808" y="2147720"/>
            <a:ext cx="2207776" cy="2207776"/>
          </a:xfrm>
          <a:prstGeom prst="ellipse">
            <a:avLst/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half past 7</a:t>
            </a:r>
          </a:p>
        </p:txBody>
      </p:sp>
    </p:spTree>
    <p:extLst>
      <p:ext uri="{BB962C8B-B14F-4D97-AF65-F5344CB8AC3E}">
        <p14:creationId xmlns:p14="http://schemas.microsoft.com/office/powerpoint/2010/main" val="1983840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65" y="2038747"/>
            <a:ext cx="5371070" cy="335830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3738" y="2038747"/>
            <a:ext cx="3236523" cy="323364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196646" y="721826"/>
            <a:ext cx="275075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Out of Time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755650" y="1417117"/>
            <a:ext cx="7632700" cy="492469"/>
          </a:xfrm>
          <a:prstGeom prst="roundRect">
            <a:avLst>
              <a:gd name="adj" fmla="val 11348"/>
            </a:avLst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These driver’s clocks are all half an hour </a:t>
            </a:r>
            <a:r>
              <a:rPr lang="en-GB" b="1" dirty="0">
                <a:solidFill>
                  <a:schemeClr val="tx1"/>
                </a:solidFill>
              </a:rPr>
              <a:t>too fast</a:t>
            </a:r>
            <a:r>
              <a:rPr lang="en-GB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14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000" y="6156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Group 14"/>
          <p:cNvGrpSpPr/>
          <p:nvPr/>
        </p:nvGrpSpPr>
        <p:grpSpPr>
          <a:xfrm>
            <a:off x="755650" y="5526216"/>
            <a:ext cx="7632700" cy="566609"/>
            <a:chOff x="829792" y="5553393"/>
            <a:chExt cx="7632700" cy="550845"/>
          </a:xfrm>
        </p:grpSpPr>
        <p:sp>
          <p:nvSpPr>
            <p:cNvPr id="16" name="Rounded Rectangle 15"/>
            <p:cNvSpPr/>
            <p:nvPr/>
          </p:nvSpPr>
          <p:spPr>
            <a:xfrm>
              <a:off x="1334530" y="5553393"/>
              <a:ext cx="7127962" cy="550845"/>
            </a:xfrm>
            <a:prstGeom prst="roundRect">
              <a:avLst/>
            </a:prstGeom>
            <a:solidFill>
              <a:srgbClr val="FFE961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Can you say what the correct times should be?</a:t>
              </a:r>
            </a:p>
          </p:txBody>
        </p:sp>
        <p:sp>
          <p:nvSpPr>
            <p:cNvPr id="17" name="Rounded Rectangle 16"/>
            <p:cNvSpPr/>
            <p:nvPr/>
          </p:nvSpPr>
          <p:spPr>
            <a:xfrm>
              <a:off x="829792" y="5553393"/>
              <a:ext cx="653018" cy="550845"/>
            </a:xfrm>
            <a:prstGeom prst="roundRect">
              <a:avLst/>
            </a:prstGeom>
            <a:solidFill>
              <a:srgbClr val="C8085B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dirty="0">
                  <a:solidFill>
                    <a:schemeClr val="bg1"/>
                  </a:solidFill>
                </a:rPr>
                <a:t>?</a:t>
              </a:r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/>
        </p:blipFill>
        <p:spPr>
          <a:xfrm>
            <a:off x="4514960" y="2312727"/>
            <a:ext cx="116936" cy="267840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/>
        </p:blipFill>
        <p:spPr>
          <a:xfrm rot="7200000">
            <a:off x="4512584" y="2777237"/>
            <a:ext cx="136736" cy="1756668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6045808" y="2147720"/>
            <a:ext cx="2207776" cy="2207776"/>
          </a:xfrm>
          <a:prstGeom prst="ellipse">
            <a:avLst/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half past 3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/>
        </p:blipFill>
        <p:spPr>
          <a:xfrm rot="10800000">
            <a:off x="4514960" y="2312727"/>
            <a:ext cx="116936" cy="267840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/>
        </p:blipFill>
        <p:spPr>
          <a:xfrm rot="6300000">
            <a:off x="4512584" y="2777237"/>
            <a:ext cx="136736" cy="1756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202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65" y="2038747"/>
            <a:ext cx="5371070" cy="335830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3738" y="2038747"/>
            <a:ext cx="3236523" cy="323364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196646" y="721826"/>
            <a:ext cx="275075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Out of Time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755650" y="1417117"/>
            <a:ext cx="7632700" cy="492469"/>
          </a:xfrm>
          <a:prstGeom prst="roundRect">
            <a:avLst>
              <a:gd name="adj" fmla="val 11348"/>
            </a:avLst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These driver’s clocks are all half an hour </a:t>
            </a:r>
            <a:r>
              <a:rPr lang="en-GB" b="1" dirty="0">
                <a:solidFill>
                  <a:schemeClr val="tx1"/>
                </a:solidFill>
              </a:rPr>
              <a:t>too fast</a:t>
            </a:r>
            <a:r>
              <a:rPr lang="en-GB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14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000" y="6156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Group 14"/>
          <p:cNvGrpSpPr/>
          <p:nvPr/>
        </p:nvGrpSpPr>
        <p:grpSpPr>
          <a:xfrm>
            <a:off x="755650" y="5526216"/>
            <a:ext cx="7632700" cy="566609"/>
            <a:chOff x="829792" y="5553393"/>
            <a:chExt cx="7632700" cy="550845"/>
          </a:xfrm>
        </p:grpSpPr>
        <p:sp>
          <p:nvSpPr>
            <p:cNvPr id="16" name="Rounded Rectangle 15"/>
            <p:cNvSpPr/>
            <p:nvPr/>
          </p:nvSpPr>
          <p:spPr>
            <a:xfrm>
              <a:off x="1334530" y="5553393"/>
              <a:ext cx="7127962" cy="550845"/>
            </a:xfrm>
            <a:prstGeom prst="roundRect">
              <a:avLst/>
            </a:prstGeom>
            <a:solidFill>
              <a:srgbClr val="FFE961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Can you say what the correct times should be?</a:t>
              </a:r>
            </a:p>
          </p:txBody>
        </p:sp>
        <p:sp>
          <p:nvSpPr>
            <p:cNvPr id="17" name="Rounded Rectangle 16"/>
            <p:cNvSpPr/>
            <p:nvPr/>
          </p:nvSpPr>
          <p:spPr>
            <a:xfrm>
              <a:off x="829792" y="5553393"/>
              <a:ext cx="653018" cy="550845"/>
            </a:xfrm>
            <a:prstGeom prst="roundRect">
              <a:avLst/>
            </a:prstGeom>
            <a:solidFill>
              <a:srgbClr val="C8085B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dirty="0">
                  <a:solidFill>
                    <a:schemeClr val="bg1"/>
                  </a:solidFill>
                </a:rPr>
                <a:t>?</a:t>
              </a:r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/>
        </p:blipFill>
        <p:spPr>
          <a:xfrm rot="10800000">
            <a:off x="4514960" y="2312727"/>
            <a:ext cx="116936" cy="267840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/>
        </p:blipFill>
        <p:spPr>
          <a:xfrm rot="900000">
            <a:off x="4512584" y="2777237"/>
            <a:ext cx="136736" cy="1756668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6045808" y="2147720"/>
            <a:ext cx="2207776" cy="2207776"/>
          </a:xfrm>
          <a:prstGeom prst="ellipse">
            <a:avLst/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12 o’clock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/>
        </p:blipFill>
        <p:spPr>
          <a:xfrm>
            <a:off x="4517335" y="2312727"/>
            <a:ext cx="116936" cy="267840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/>
        </p:blipFill>
        <p:spPr>
          <a:xfrm>
            <a:off x="4514959" y="2777237"/>
            <a:ext cx="136736" cy="1756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331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65" y="2038747"/>
            <a:ext cx="5371070" cy="335830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3738" y="2038747"/>
            <a:ext cx="3236523" cy="323364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196646" y="721826"/>
            <a:ext cx="275075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Out of Time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755650" y="1417117"/>
            <a:ext cx="7632700" cy="492469"/>
          </a:xfrm>
          <a:prstGeom prst="roundRect">
            <a:avLst>
              <a:gd name="adj" fmla="val 11348"/>
            </a:avLst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These driver’s clocks are all half an hour </a:t>
            </a:r>
            <a:r>
              <a:rPr lang="en-GB" b="1" dirty="0">
                <a:solidFill>
                  <a:schemeClr val="tx1"/>
                </a:solidFill>
              </a:rPr>
              <a:t>too fast</a:t>
            </a:r>
            <a:r>
              <a:rPr lang="en-GB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14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000" y="6156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Group 14"/>
          <p:cNvGrpSpPr/>
          <p:nvPr/>
        </p:nvGrpSpPr>
        <p:grpSpPr>
          <a:xfrm>
            <a:off x="755650" y="5526216"/>
            <a:ext cx="7632700" cy="566609"/>
            <a:chOff x="829792" y="5553393"/>
            <a:chExt cx="7632700" cy="550845"/>
          </a:xfrm>
        </p:grpSpPr>
        <p:sp>
          <p:nvSpPr>
            <p:cNvPr id="16" name="Rounded Rectangle 15"/>
            <p:cNvSpPr/>
            <p:nvPr/>
          </p:nvSpPr>
          <p:spPr>
            <a:xfrm>
              <a:off x="1334530" y="5553393"/>
              <a:ext cx="7127962" cy="550845"/>
            </a:xfrm>
            <a:prstGeom prst="roundRect">
              <a:avLst/>
            </a:prstGeom>
            <a:solidFill>
              <a:srgbClr val="FFE961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Can you say what the correct times should be?</a:t>
              </a:r>
            </a:p>
          </p:txBody>
        </p:sp>
        <p:sp>
          <p:nvSpPr>
            <p:cNvPr id="17" name="Rounded Rectangle 16"/>
            <p:cNvSpPr/>
            <p:nvPr/>
          </p:nvSpPr>
          <p:spPr>
            <a:xfrm>
              <a:off x="829792" y="5553393"/>
              <a:ext cx="653018" cy="550845"/>
            </a:xfrm>
            <a:prstGeom prst="roundRect">
              <a:avLst/>
            </a:prstGeom>
            <a:solidFill>
              <a:srgbClr val="C8085B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dirty="0">
                  <a:solidFill>
                    <a:schemeClr val="bg1"/>
                  </a:solidFill>
                </a:rPr>
                <a:t>?</a:t>
              </a:r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/>
        </p:blipFill>
        <p:spPr>
          <a:xfrm>
            <a:off x="4514960" y="2312727"/>
            <a:ext cx="116936" cy="267840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/>
        </p:blipFill>
        <p:spPr>
          <a:xfrm rot="1800000">
            <a:off x="4512584" y="2777237"/>
            <a:ext cx="136736" cy="1756668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6045808" y="2147720"/>
            <a:ext cx="2207776" cy="2207776"/>
          </a:xfrm>
          <a:prstGeom prst="ellipse">
            <a:avLst/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half past 12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/>
        </p:blipFill>
        <p:spPr>
          <a:xfrm rot="10800000">
            <a:off x="4514960" y="2312727"/>
            <a:ext cx="116936" cy="267840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/>
        </p:blipFill>
        <p:spPr>
          <a:xfrm rot="900000">
            <a:off x="4512584" y="2777237"/>
            <a:ext cx="136736" cy="1756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364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65" y="2038747"/>
            <a:ext cx="5371070" cy="335830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3738" y="2038747"/>
            <a:ext cx="3236523" cy="323364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196646" y="721826"/>
            <a:ext cx="275075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Out of Time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755650" y="1417117"/>
            <a:ext cx="7632700" cy="492469"/>
          </a:xfrm>
          <a:prstGeom prst="roundRect">
            <a:avLst>
              <a:gd name="adj" fmla="val 11348"/>
            </a:avLst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These driver’s clocks are all half an hour </a:t>
            </a:r>
            <a:r>
              <a:rPr lang="en-GB" b="1" dirty="0">
                <a:solidFill>
                  <a:schemeClr val="tx1"/>
                </a:solidFill>
              </a:rPr>
              <a:t>too fast</a:t>
            </a:r>
            <a:r>
              <a:rPr lang="en-GB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14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000" y="6156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Group 14"/>
          <p:cNvGrpSpPr/>
          <p:nvPr/>
        </p:nvGrpSpPr>
        <p:grpSpPr>
          <a:xfrm>
            <a:off x="755650" y="5526216"/>
            <a:ext cx="7632700" cy="566609"/>
            <a:chOff x="829792" y="5553393"/>
            <a:chExt cx="7632700" cy="550845"/>
          </a:xfrm>
        </p:grpSpPr>
        <p:sp>
          <p:nvSpPr>
            <p:cNvPr id="16" name="Rounded Rectangle 15"/>
            <p:cNvSpPr/>
            <p:nvPr/>
          </p:nvSpPr>
          <p:spPr>
            <a:xfrm>
              <a:off x="1334530" y="5553393"/>
              <a:ext cx="7127962" cy="550845"/>
            </a:xfrm>
            <a:prstGeom prst="roundRect">
              <a:avLst/>
            </a:prstGeom>
            <a:solidFill>
              <a:srgbClr val="FFE961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Can you say what the correct times should be?</a:t>
              </a:r>
            </a:p>
          </p:txBody>
        </p:sp>
        <p:sp>
          <p:nvSpPr>
            <p:cNvPr id="17" name="Rounded Rectangle 16"/>
            <p:cNvSpPr/>
            <p:nvPr/>
          </p:nvSpPr>
          <p:spPr>
            <a:xfrm>
              <a:off x="829792" y="5553393"/>
              <a:ext cx="653018" cy="550845"/>
            </a:xfrm>
            <a:prstGeom prst="roundRect">
              <a:avLst/>
            </a:prstGeom>
            <a:solidFill>
              <a:srgbClr val="C8085B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dirty="0">
                  <a:solidFill>
                    <a:schemeClr val="bg1"/>
                  </a:solidFill>
                </a:rPr>
                <a:t>?</a:t>
              </a:r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/>
        </p:blipFill>
        <p:spPr>
          <a:xfrm rot="10800000">
            <a:off x="4514960" y="2312727"/>
            <a:ext cx="116936" cy="267840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/>
        </p:blipFill>
        <p:spPr>
          <a:xfrm rot="20700000">
            <a:off x="4512584" y="2777237"/>
            <a:ext cx="136736" cy="1756668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6045808" y="2147720"/>
            <a:ext cx="2207776" cy="2207776"/>
          </a:xfrm>
          <a:prstGeom prst="ellipse">
            <a:avLst/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11 o’clock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/>
        </p:blipFill>
        <p:spPr>
          <a:xfrm>
            <a:off x="4506008" y="2312727"/>
            <a:ext cx="116936" cy="267840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/>
        </p:blipFill>
        <p:spPr>
          <a:xfrm rot="19800000">
            <a:off x="4503632" y="2777237"/>
            <a:ext cx="136736" cy="1756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787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687697" y="721826"/>
            <a:ext cx="3768660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Telling the Time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755650" y="1417117"/>
            <a:ext cx="7632700" cy="492469"/>
          </a:xfrm>
          <a:prstGeom prst="roundRect">
            <a:avLst>
              <a:gd name="adj" fmla="val 11348"/>
            </a:avLst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We use clocks to help us to tell the time.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400" y="1812176"/>
            <a:ext cx="3236523" cy="323364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/>
        </p:blipFill>
        <p:spPr>
          <a:xfrm rot="1800000">
            <a:off x="2171246" y="2550666"/>
            <a:ext cx="136736" cy="175666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/>
        </p:blipFill>
        <p:spPr>
          <a:xfrm>
            <a:off x="2164670" y="2086156"/>
            <a:ext cx="116936" cy="2678402"/>
          </a:xfrm>
          <a:prstGeom prst="rect">
            <a:avLst/>
          </a:prstGeom>
        </p:spPr>
      </p:pic>
      <p:cxnSp>
        <p:nvCxnSpPr>
          <p:cNvPr id="4" name="Straight Arrow Connector 3"/>
          <p:cNvCxnSpPr/>
          <p:nvPr/>
        </p:nvCxnSpPr>
        <p:spPr>
          <a:xfrm flipV="1">
            <a:off x="2611395" y="2457586"/>
            <a:ext cx="1678865" cy="326803"/>
          </a:xfrm>
          <a:prstGeom prst="straightConnector1">
            <a:avLst/>
          </a:prstGeom>
          <a:ln w="38100">
            <a:solidFill>
              <a:srgbClr val="C8085B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4290260" y="2072152"/>
            <a:ext cx="393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The small hand tells us what hour it is. We call this the </a:t>
            </a:r>
            <a:r>
              <a:rPr lang="en-GB" b="1" dirty="0">
                <a:solidFill>
                  <a:srgbClr val="C8085B"/>
                </a:solidFill>
              </a:rPr>
              <a:t>hour hand</a:t>
            </a:r>
            <a:r>
              <a:rPr lang="en-GB" dirty="0"/>
              <a:t>.</a:t>
            </a:r>
          </a:p>
        </p:txBody>
      </p:sp>
      <p:cxnSp>
        <p:nvCxnSpPr>
          <p:cNvPr id="22" name="Straight Arrow Connector 21"/>
          <p:cNvCxnSpPr/>
          <p:nvPr/>
        </p:nvCxnSpPr>
        <p:spPr>
          <a:xfrm>
            <a:off x="2223138" y="3169823"/>
            <a:ext cx="2067122" cy="0"/>
          </a:xfrm>
          <a:prstGeom prst="straightConnector1">
            <a:avLst/>
          </a:prstGeom>
          <a:ln w="38100">
            <a:solidFill>
              <a:srgbClr val="EE7918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/>
          <p:cNvSpPr/>
          <p:nvPr/>
        </p:nvSpPr>
        <p:spPr>
          <a:xfrm>
            <a:off x="4290260" y="2819850"/>
            <a:ext cx="39309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The big hand tells us how many minutes past or to each hour it is. We call this the </a:t>
            </a:r>
            <a:r>
              <a:rPr lang="en-GB" b="1" dirty="0">
                <a:solidFill>
                  <a:schemeClr val="accent6"/>
                </a:solidFill>
              </a:rPr>
              <a:t>minute hand</a:t>
            </a:r>
            <a:r>
              <a:rPr lang="en-GB" dirty="0"/>
              <a:t>.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3993160" y="3884103"/>
            <a:ext cx="4228060" cy="2122414"/>
          </a:xfrm>
          <a:prstGeom prst="roundRect">
            <a:avLst>
              <a:gd name="adj" fmla="val 3624"/>
            </a:avLst>
          </a:prstGeom>
          <a:solidFill>
            <a:schemeClr val="bg1"/>
          </a:solidFill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en-GB" dirty="0">
                <a:solidFill>
                  <a:schemeClr val="tx1"/>
                </a:solidFill>
              </a:rPr>
              <a:t>When the minute hand points straight up to the number 12, it is an o'clock time. This is when a new hour starts. </a:t>
            </a:r>
          </a:p>
          <a:p>
            <a:pPr algn="ctr">
              <a:spcAft>
                <a:spcPts val="600"/>
              </a:spcAft>
            </a:pPr>
            <a:r>
              <a:rPr lang="en-GB" dirty="0">
                <a:solidFill>
                  <a:schemeClr val="tx1"/>
                </a:solidFill>
              </a:rPr>
              <a:t>When the minute hand points down to the number 6, it is a half past time. This is halfway to the next hour. </a:t>
            </a:r>
          </a:p>
        </p:txBody>
      </p:sp>
      <p:pic>
        <p:nvPicPr>
          <p:cNvPr id="26" name="Whole Class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4567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5" grpId="0"/>
      <p:bldP spid="2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3738" y="2086064"/>
            <a:ext cx="3236523" cy="3233648"/>
          </a:xfrm>
          <a:prstGeom prst="rect">
            <a:avLst/>
          </a:prstGeom>
        </p:spPr>
      </p:pic>
      <p:sp>
        <p:nvSpPr>
          <p:cNvPr id="2" name="Oval 1"/>
          <p:cNvSpPr/>
          <p:nvPr/>
        </p:nvSpPr>
        <p:spPr>
          <a:xfrm>
            <a:off x="3147088" y="2266594"/>
            <a:ext cx="2864098" cy="2877899"/>
          </a:xfrm>
          <a:prstGeom prst="ellipse">
            <a:avLst/>
          </a:prstGeom>
          <a:solidFill>
            <a:schemeClr val="accent5">
              <a:alpha val="3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2687697" y="721826"/>
            <a:ext cx="3768660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Telling the Time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755650" y="1417117"/>
            <a:ext cx="7632700" cy="492469"/>
          </a:xfrm>
          <a:prstGeom prst="roundRect">
            <a:avLst>
              <a:gd name="adj" fmla="val 11348"/>
            </a:avLst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 clock face is a circle.</a:t>
            </a:r>
          </a:p>
        </p:txBody>
      </p:sp>
      <p:pic>
        <p:nvPicPr>
          <p:cNvPr id="13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/>
        </p:blipFill>
        <p:spPr>
          <a:xfrm>
            <a:off x="4514960" y="2338649"/>
            <a:ext cx="116936" cy="267840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/>
        </p:blipFill>
        <p:spPr>
          <a:xfrm>
            <a:off x="4512584" y="2803159"/>
            <a:ext cx="136736" cy="175666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55650" y="5446114"/>
            <a:ext cx="76327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In one hour, the minute hand travels all the way around the circle and back to the beginning. </a:t>
            </a:r>
          </a:p>
        </p:txBody>
      </p:sp>
    </p:spTree>
    <p:extLst>
      <p:ext uri="{BB962C8B-B14F-4D97-AF65-F5344CB8AC3E}">
        <p14:creationId xmlns:p14="http://schemas.microsoft.com/office/powerpoint/2010/main" val="2451177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3738" y="2086064"/>
            <a:ext cx="3236523" cy="3233648"/>
          </a:xfrm>
          <a:prstGeom prst="rect">
            <a:avLst/>
          </a:prstGeom>
        </p:spPr>
      </p:pic>
      <p:sp>
        <p:nvSpPr>
          <p:cNvPr id="11" name="Freeform 10"/>
          <p:cNvSpPr/>
          <p:nvPr/>
        </p:nvSpPr>
        <p:spPr>
          <a:xfrm>
            <a:off x="3147007" y="2257070"/>
            <a:ext cx="1424993" cy="2883339"/>
          </a:xfrm>
          <a:custGeom>
            <a:avLst/>
            <a:gdLst>
              <a:gd name="connsiteX0" fmla="*/ 1351530 w 1351530"/>
              <a:gd name="connsiteY0" fmla="*/ 0 h 2869729"/>
              <a:gd name="connsiteX1" fmla="*/ 1351530 w 1351530"/>
              <a:gd name="connsiteY1" fmla="*/ 2869729 h 2869729"/>
              <a:gd name="connsiteX2" fmla="*/ 1285631 w 1351530"/>
              <a:gd name="connsiteY2" fmla="*/ 2866385 h 2869729"/>
              <a:gd name="connsiteX3" fmla="*/ 0 w 1351530"/>
              <a:gd name="connsiteY3" fmla="*/ 1434864 h 2869729"/>
              <a:gd name="connsiteX4" fmla="*/ 1285631 w 1351530"/>
              <a:gd name="connsiteY4" fmla="*/ 3343 h 2869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1530" h="2869729">
                <a:moveTo>
                  <a:pt x="1351530" y="0"/>
                </a:moveTo>
                <a:lnTo>
                  <a:pt x="1351530" y="2869729"/>
                </a:lnTo>
                <a:lnTo>
                  <a:pt x="1285631" y="2866385"/>
                </a:lnTo>
                <a:cubicBezTo>
                  <a:pt x="563511" y="2792696"/>
                  <a:pt x="0" y="2179905"/>
                  <a:pt x="0" y="1434864"/>
                </a:cubicBezTo>
                <a:cubicBezTo>
                  <a:pt x="0" y="689824"/>
                  <a:pt x="563511" y="77032"/>
                  <a:pt x="1285631" y="3343"/>
                </a:cubicBezTo>
                <a:close/>
              </a:path>
            </a:pathLst>
          </a:custGeom>
          <a:solidFill>
            <a:schemeClr val="accent5">
              <a:alpha val="3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Freeform 11"/>
          <p:cNvSpPr/>
          <p:nvPr/>
        </p:nvSpPr>
        <p:spPr>
          <a:xfrm rot="10800000">
            <a:off x="4588903" y="2257070"/>
            <a:ext cx="1410946" cy="2883339"/>
          </a:xfrm>
          <a:custGeom>
            <a:avLst/>
            <a:gdLst>
              <a:gd name="connsiteX0" fmla="*/ 1351530 w 1351530"/>
              <a:gd name="connsiteY0" fmla="*/ 0 h 2869729"/>
              <a:gd name="connsiteX1" fmla="*/ 1351530 w 1351530"/>
              <a:gd name="connsiteY1" fmla="*/ 2869729 h 2869729"/>
              <a:gd name="connsiteX2" fmla="*/ 1285631 w 1351530"/>
              <a:gd name="connsiteY2" fmla="*/ 2866385 h 2869729"/>
              <a:gd name="connsiteX3" fmla="*/ 0 w 1351530"/>
              <a:gd name="connsiteY3" fmla="*/ 1434864 h 2869729"/>
              <a:gd name="connsiteX4" fmla="*/ 1285631 w 1351530"/>
              <a:gd name="connsiteY4" fmla="*/ 3343 h 2869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1530" h="2869729">
                <a:moveTo>
                  <a:pt x="1351530" y="0"/>
                </a:moveTo>
                <a:lnTo>
                  <a:pt x="1351530" y="2869729"/>
                </a:lnTo>
                <a:lnTo>
                  <a:pt x="1285631" y="2866385"/>
                </a:lnTo>
                <a:cubicBezTo>
                  <a:pt x="563511" y="2792696"/>
                  <a:pt x="0" y="2179905"/>
                  <a:pt x="0" y="1434864"/>
                </a:cubicBezTo>
                <a:cubicBezTo>
                  <a:pt x="0" y="689824"/>
                  <a:pt x="563511" y="77032"/>
                  <a:pt x="1285631" y="3343"/>
                </a:cubicBezTo>
                <a:close/>
              </a:path>
            </a:pathLst>
          </a:custGeom>
          <a:solidFill>
            <a:schemeClr val="accent6">
              <a:alpha val="3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2687697" y="721826"/>
            <a:ext cx="3768660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Telling the Time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755650" y="1417117"/>
            <a:ext cx="7632700" cy="492469"/>
          </a:xfrm>
          <a:prstGeom prst="roundRect">
            <a:avLst>
              <a:gd name="adj" fmla="val 11348"/>
            </a:avLst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 clock face is a circle.</a:t>
            </a:r>
          </a:p>
        </p:txBody>
      </p:sp>
      <p:pic>
        <p:nvPicPr>
          <p:cNvPr id="13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755650" y="5599479"/>
            <a:ext cx="7632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In half an hour, the minute hand travels halfway around the circle.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666222" y="3420438"/>
            <a:ext cx="1135436" cy="6681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chemeClr val="accent6">
                    <a:lumMod val="75000"/>
                  </a:schemeClr>
                </a:solidFill>
              </a:rPr>
              <a:t>half an hour</a:t>
            </a:r>
          </a:p>
        </p:txBody>
      </p:sp>
      <p:sp>
        <p:nvSpPr>
          <p:cNvPr id="17" name="Rectangle 16"/>
          <p:cNvSpPr/>
          <p:nvPr/>
        </p:nvSpPr>
        <p:spPr>
          <a:xfrm>
            <a:off x="3378336" y="3429000"/>
            <a:ext cx="1135436" cy="6681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70C0"/>
                </a:solidFill>
              </a:rPr>
              <a:t>half an hour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/>
        </p:blipFill>
        <p:spPr>
          <a:xfrm>
            <a:off x="4514960" y="2348870"/>
            <a:ext cx="116936" cy="267840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/>
        </p:blipFill>
        <p:spPr>
          <a:xfrm>
            <a:off x="4512584" y="2813380"/>
            <a:ext cx="136736" cy="1756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11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4" grpId="0"/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3738" y="2200979"/>
            <a:ext cx="3236523" cy="3233648"/>
          </a:xfrm>
          <a:prstGeom prst="rect">
            <a:avLst/>
          </a:prstGeom>
        </p:spPr>
      </p:pic>
      <p:sp>
        <p:nvSpPr>
          <p:cNvPr id="23" name="Freeform 22"/>
          <p:cNvSpPr/>
          <p:nvPr/>
        </p:nvSpPr>
        <p:spPr>
          <a:xfrm>
            <a:off x="3148007" y="2371985"/>
            <a:ext cx="1424993" cy="1441669"/>
          </a:xfrm>
          <a:custGeom>
            <a:avLst/>
            <a:gdLst>
              <a:gd name="connsiteX0" fmla="*/ 1424993 w 1424993"/>
              <a:gd name="connsiteY0" fmla="*/ 0 h 1441669"/>
              <a:gd name="connsiteX1" fmla="*/ 1424993 w 1424993"/>
              <a:gd name="connsiteY1" fmla="*/ 1441669 h 1441669"/>
              <a:gd name="connsiteX2" fmla="*/ 0 w 1424993"/>
              <a:gd name="connsiteY2" fmla="*/ 1441669 h 1441669"/>
              <a:gd name="connsiteX3" fmla="*/ 1355512 w 1424993"/>
              <a:gd name="connsiteY3" fmla="*/ 3359 h 14416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24993" h="1441669">
                <a:moveTo>
                  <a:pt x="1424993" y="0"/>
                </a:moveTo>
                <a:lnTo>
                  <a:pt x="1424993" y="1441669"/>
                </a:lnTo>
                <a:lnTo>
                  <a:pt x="0" y="1441669"/>
                </a:lnTo>
                <a:cubicBezTo>
                  <a:pt x="0" y="693096"/>
                  <a:pt x="594141" y="77397"/>
                  <a:pt x="1355512" y="3359"/>
                </a:cubicBezTo>
                <a:close/>
              </a:path>
            </a:pathLst>
          </a:custGeom>
          <a:solidFill>
            <a:schemeClr val="accent5">
              <a:alpha val="3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Freeform 21"/>
          <p:cNvSpPr/>
          <p:nvPr/>
        </p:nvSpPr>
        <p:spPr>
          <a:xfrm rot="10800000">
            <a:off x="4595432" y="2371985"/>
            <a:ext cx="1410946" cy="1441669"/>
          </a:xfrm>
          <a:custGeom>
            <a:avLst/>
            <a:gdLst>
              <a:gd name="connsiteX0" fmla="*/ 1410946 w 1410946"/>
              <a:gd name="connsiteY0" fmla="*/ 1441669 h 1441669"/>
              <a:gd name="connsiteX1" fmla="*/ 1342150 w 1410946"/>
              <a:gd name="connsiteY1" fmla="*/ 1438309 h 1441669"/>
              <a:gd name="connsiteX2" fmla="*/ 6791 w 1410946"/>
              <a:gd name="connsiteY2" fmla="*/ 138700 h 1441669"/>
              <a:gd name="connsiteX3" fmla="*/ 0 w 1410946"/>
              <a:gd name="connsiteY3" fmla="*/ 0 h 1441669"/>
              <a:gd name="connsiteX4" fmla="*/ 1410946 w 1410946"/>
              <a:gd name="connsiteY4" fmla="*/ 0 h 14416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10946" h="1441669">
                <a:moveTo>
                  <a:pt x="1410946" y="1441669"/>
                </a:moveTo>
                <a:lnTo>
                  <a:pt x="1342150" y="1438309"/>
                </a:lnTo>
                <a:cubicBezTo>
                  <a:pt x="635401" y="1368898"/>
                  <a:pt x="74183" y="823420"/>
                  <a:pt x="6791" y="138700"/>
                </a:cubicBezTo>
                <a:lnTo>
                  <a:pt x="0" y="0"/>
                </a:lnTo>
                <a:lnTo>
                  <a:pt x="1410946" y="0"/>
                </a:lnTo>
                <a:close/>
              </a:path>
            </a:pathLst>
          </a:custGeom>
          <a:solidFill>
            <a:schemeClr val="accent6">
              <a:alpha val="3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Freeform 24"/>
          <p:cNvSpPr/>
          <p:nvPr/>
        </p:nvSpPr>
        <p:spPr>
          <a:xfrm rot="16200000">
            <a:off x="3130717" y="3817127"/>
            <a:ext cx="1424993" cy="1441669"/>
          </a:xfrm>
          <a:custGeom>
            <a:avLst/>
            <a:gdLst>
              <a:gd name="connsiteX0" fmla="*/ 1424993 w 1424993"/>
              <a:gd name="connsiteY0" fmla="*/ 0 h 1441669"/>
              <a:gd name="connsiteX1" fmla="*/ 1424993 w 1424993"/>
              <a:gd name="connsiteY1" fmla="*/ 1441669 h 1441669"/>
              <a:gd name="connsiteX2" fmla="*/ 0 w 1424993"/>
              <a:gd name="connsiteY2" fmla="*/ 1441669 h 1441669"/>
              <a:gd name="connsiteX3" fmla="*/ 1355512 w 1424993"/>
              <a:gd name="connsiteY3" fmla="*/ 3359 h 14416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24993" h="1441669">
                <a:moveTo>
                  <a:pt x="1424993" y="0"/>
                </a:moveTo>
                <a:lnTo>
                  <a:pt x="1424993" y="1441669"/>
                </a:lnTo>
                <a:lnTo>
                  <a:pt x="0" y="1441669"/>
                </a:lnTo>
                <a:cubicBezTo>
                  <a:pt x="0" y="693096"/>
                  <a:pt x="594141" y="77397"/>
                  <a:pt x="1355512" y="3359"/>
                </a:cubicBezTo>
                <a:close/>
              </a:path>
            </a:pathLst>
          </a:custGeom>
          <a:solidFill>
            <a:srgbClr val="1D8105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reeform 26"/>
          <p:cNvSpPr/>
          <p:nvPr/>
        </p:nvSpPr>
        <p:spPr>
          <a:xfrm rot="16200000">
            <a:off x="4589941" y="3812135"/>
            <a:ext cx="1410946" cy="1441669"/>
          </a:xfrm>
          <a:custGeom>
            <a:avLst/>
            <a:gdLst>
              <a:gd name="connsiteX0" fmla="*/ 1410946 w 1410946"/>
              <a:gd name="connsiteY0" fmla="*/ 1441669 h 1441669"/>
              <a:gd name="connsiteX1" fmla="*/ 1342150 w 1410946"/>
              <a:gd name="connsiteY1" fmla="*/ 1438309 h 1441669"/>
              <a:gd name="connsiteX2" fmla="*/ 6791 w 1410946"/>
              <a:gd name="connsiteY2" fmla="*/ 138700 h 1441669"/>
              <a:gd name="connsiteX3" fmla="*/ 0 w 1410946"/>
              <a:gd name="connsiteY3" fmla="*/ 0 h 1441669"/>
              <a:gd name="connsiteX4" fmla="*/ 1410946 w 1410946"/>
              <a:gd name="connsiteY4" fmla="*/ 0 h 14416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10946" h="1441669">
                <a:moveTo>
                  <a:pt x="1410946" y="1441669"/>
                </a:moveTo>
                <a:lnTo>
                  <a:pt x="1342150" y="1438309"/>
                </a:lnTo>
                <a:cubicBezTo>
                  <a:pt x="635401" y="1368898"/>
                  <a:pt x="74183" y="823420"/>
                  <a:pt x="6791" y="138700"/>
                </a:cubicBezTo>
                <a:lnTo>
                  <a:pt x="0" y="0"/>
                </a:lnTo>
                <a:lnTo>
                  <a:pt x="1410946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3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2687697" y="721826"/>
            <a:ext cx="3768660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Telling the Time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55650" y="5519183"/>
            <a:ext cx="76327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In quarter of an hour, the minute hand travels a quarter of the way around the circle.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588902" y="2983874"/>
            <a:ext cx="11354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chemeClr val="accent6">
                    <a:lumMod val="75000"/>
                  </a:schemeClr>
                </a:solidFill>
              </a:rPr>
              <a:t>one quarter</a:t>
            </a:r>
          </a:p>
        </p:txBody>
      </p:sp>
      <p:sp>
        <p:nvSpPr>
          <p:cNvPr id="17" name="Rectangle 16"/>
          <p:cNvSpPr/>
          <p:nvPr/>
        </p:nvSpPr>
        <p:spPr>
          <a:xfrm>
            <a:off x="3396992" y="2988375"/>
            <a:ext cx="11354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70C0"/>
                </a:solidFill>
              </a:rPr>
              <a:t>one quarter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681507" y="1476375"/>
            <a:ext cx="7706843" cy="566609"/>
            <a:chOff x="755649" y="5553393"/>
            <a:chExt cx="7706843" cy="550845"/>
          </a:xfrm>
        </p:grpSpPr>
        <p:sp>
          <p:nvSpPr>
            <p:cNvPr id="20" name="Rounded Rectangle 19"/>
            <p:cNvSpPr/>
            <p:nvPr/>
          </p:nvSpPr>
          <p:spPr>
            <a:xfrm>
              <a:off x="1334530" y="5553393"/>
              <a:ext cx="7127962" cy="550845"/>
            </a:xfrm>
            <a:prstGeom prst="roundRect">
              <a:avLst/>
            </a:prstGeom>
            <a:solidFill>
              <a:srgbClr val="FFE961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52000" rtlCol="0" anchor="ctr"/>
            <a:lstStyle/>
            <a:p>
              <a:r>
                <a:rPr lang="en-GB" dirty="0">
                  <a:solidFill>
                    <a:schemeClr val="tx1"/>
                  </a:solidFill>
                </a:rPr>
                <a:t>Where do you think the minute hand would travel to in quarter of an hour?</a:t>
              </a:r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755649" y="5553393"/>
              <a:ext cx="727161" cy="550845"/>
            </a:xfrm>
            <a:prstGeom prst="roundRect">
              <a:avLst/>
            </a:prstGeom>
            <a:solidFill>
              <a:srgbClr val="C8085B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dirty="0">
                  <a:solidFill>
                    <a:schemeClr val="bg1"/>
                  </a:solidFill>
                </a:rPr>
                <a:t>?</a:t>
              </a:r>
            </a:p>
          </p:txBody>
        </p:sp>
      </p:grpSp>
      <p:pic>
        <p:nvPicPr>
          <p:cNvPr id="13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Rectangle 25"/>
          <p:cNvSpPr/>
          <p:nvPr/>
        </p:nvSpPr>
        <p:spPr>
          <a:xfrm>
            <a:off x="3453466" y="3896609"/>
            <a:ext cx="11354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1D8105"/>
                </a:solidFill>
              </a:rPr>
              <a:t>one quarter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4508604" y="3896084"/>
            <a:ext cx="11354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chemeClr val="accent1"/>
                </a:solidFill>
              </a:rPr>
              <a:t>one quarter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/>
        </p:blipFill>
        <p:spPr>
          <a:xfrm>
            <a:off x="4514960" y="2474453"/>
            <a:ext cx="116936" cy="267840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/>
        </p:blipFill>
        <p:spPr>
          <a:xfrm>
            <a:off x="4512584" y="2938963"/>
            <a:ext cx="136736" cy="1756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618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8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2" grpId="0" animBg="1"/>
      <p:bldP spid="25" grpId="0" animBg="1"/>
      <p:bldP spid="27" grpId="0" animBg="1"/>
      <p:bldP spid="14" grpId="0"/>
      <p:bldP spid="17" grpId="0"/>
      <p:bldP spid="26" grpId="0"/>
      <p:bldP spid="2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3133" y="1665520"/>
            <a:ext cx="3236523" cy="323364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687697" y="721826"/>
            <a:ext cx="3768660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Telling the Time</a:t>
            </a:r>
            <a:endParaRPr lang="en-GB" sz="4000" b="1" dirty="0">
              <a:latin typeface="Twinkl" pitchFamily="2" charset="0"/>
            </a:endParaRPr>
          </a:p>
        </p:txBody>
      </p:sp>
      <p:pic>
        <p:nvPicPr>
          <p:cNvPr id="13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/>
        </p:blipFill>
        <p:spPr>
          <a:xfrm rot="5400000">
            <a:off x="2554355" y="1941301"/>
            <a:ext cx="116936" cy="267840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/>
        </p:blipFill>
        <p:spPr>
          <a:xfrm rot="21042689">
            <a:off x="2551979" y="2405811"/>
            <a:ext cx="136736" cy="175666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0844" y="1665520"/>
            <a:ext cx="3236523" cy="323364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/>
        </p:blipFill>
        <p:spPr>
          <a:xfrm rot="16200000">
            <a:off x="6372066" y="1941301"/>
            <a:ext cx="116936" cy="267840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/>
        </p:blipFill>
        <p:spPr>
          <a:xfrm rot="21101874">
            <a:off x="6369690" y="2405811"/>
            <a:ext cx="136736" cy="1756668"/>
          </a:xfrm>
          <a:prstGeom prst="rect">
            <a:avLst/>
          </a:prstGeom>
        </p:spPr>
      </p:pic>
      <p:sp>
        <p:nvSpPr>
          <p:cNvPr id="31" name="Rectangle 30"/>
          <p:cNvSpPr/>
          <p:nvPr/>
        </p:nvSpPr>
        <p:spPr>
          <a:xfrm>
            <a:off x="917575" y="4977740"/>
            <a:ext cx="319637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When the minute hand points to the number 3, it is a </a:t>
            </a:r>
            <a:r>
              <a:rPr lang="en-GB" b="1" dirty="0"/>
              <a:t>quarter past </a:t>
            </a:r>
            <a:r>
              <a:rPr lang="en-GB" dirty="0"/>
              <a:t>time.</a:t>
            </a:r>
          </a:p>
        </p:txBody>
      </p:sp>
      <p:sp>
        <p:nvSpPr>
          <p:cNvPr id="32" name="Rectangle 31"/>
          <p:cNvSpPr/>
          <p:nvPr/>
        </p:nvSpPr>
        <p:spPr>
          <a:xfrm>
            <a:off x="4810844" y="4977740"/>
            <a:ext cx="319637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When the minute hand points to the number 9, it is a </a:t>
            </a:r>
            <a:r>
              <a:rPr lang="en-GB" b="1" dirty="0"/>
              <a:t>quarter to </a:t>
            </a:r>
            <a:r>
              <a:rPr lang="en-GB" dirty="0"/>
              <a:t>time.</a:t>
            </a:r>
          </a:p>
        </p:txBody>
      </p:sp>
    </p:spTree>
    <p:extLst>
      <p:ext uri="{BB962C8B-B14F-4D97-AF65-F5344CB8AC3E}">
        <p14:creationId xmlns:p14="http://schemas.microsoft.com/office/powerpoint/2010/main" val="7463554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3738" y="2116079"/>
            <a:ext cx="3236523" cy="323364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687697" y="721826"/>
            <a:ext cx="3768660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Telling the Time</a:t>
            </a:r>
            <a:endParaRPr lang="en-GB" sz="4000" b="1" dirty="0">
              <a:latin typeface="Twinkl" pitchFamily="2" charset="0"/>
            </a:endParaRPr>
          </a:p>
        </p:txBody>
      </p:sp>
      <p:pic>
        <p:nvPicPr>
          <p:cNvPr id="13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/>
        </p:blipFill>
        <p:spPr>
          <a:xfrm>
            <a:off x="4514960" y="2368664"/>
            <a:ext cx="116936" cy="267840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/>
        </p:blipFill>
        <p:spPr>
          <a:xfrm>
            <a:off x="4512584" y="2833174"/>
            <a:ext cx="136736" cy="175666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208166" y="3523199"/>
            <a:ext cx="14959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</a:rPr>
              <a:t>quarter past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017199" y="5404036"/>
            <a:ext cx="11240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</a:rPr>
              <a:t>half past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699869" y="3523199"/>
            <a:ext cx="12538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</a:rPr>
              <a:t>quarter to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138225" y="1673446"/>
            <a:ext cx="898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</a:rPr>
              <a:t>o’clock</a:t>
            </a:r>
          </a:p>
        </p:txBody>
      </p:sp>
    </p:spTree>
    <p:extLst>
      <p:ext uri="{BB962C8B-B14F-4D97-AF65-F5344CB8AC3E}">
        <p14:creationId xmlns:p14="http://schemas.microsoft.com/office/powerpoint/2010/main" val="1554532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  <p:bldP spid="12" grpId="0"/>
      <p:bldP spid="1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687697" y="721826"/>
            <a:ext cx="3768660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Telling the Time</a:t>
            </a:r>
            <a:endParaRPr lang="en-GB" sz="4000" b="1" dirty="0">
              <a:latin typeface="Twinkl" pitchFamily="2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681507" y="1509799"/>
            <a:ext cx="7706843" cy="566609"/>
            <a:chOff x="755649" y="5553393"/>
            <a:chExt cx="7706843" cy="550845"/>
          </a:xfrm>
        </p:grpSpPr>
        <p:sp>
          <p:nvSpPr>
            <p:cNvPr id="20" name="Rounded Rectangle 19"/>
            <p:cNvSpPr/>
            <p:nvPr/>
          </p:nvSpPr>
          <p:spPr>
            <a:xfrm>
              <a:off x="1334530" y="5553393"/>
              <a:ext cx="7127962" cy="550845"/>
            </a:xfrm>
            <a:prstGeom prst="roundRect">
              <a:avLst/>
            </a:prstGeom>
            <a:solidFill>
              <a:srgbClr val="FFE961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52000" rtlCol="0" anchor="ctr"/>
            <a:lstStyle/>
            <a:p>
              <a:r>
                <a:rPr lang="en-GB" dirty="0">
                  <a:solidFill>
                    <a:schemeClr val="tx1"/>
                  </a:solidFill>
                </a:rPr>
                <a:t>Can you tell these times? Which clocks have a quarter past time and which clocks have a quarter to time?</a:t>
              </a:r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755649" y="5553393"/>
              <a:ext cx="727161" cy="550845"/>
            </a:xfrm>
            <a:prstGeom prst="roundRect">
              <a:avLst/>
            </a:prstGeom>
            <a:solidFill>
              <a:srgbClr val="C8085B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dirty="0">
                  <a:solidFill>
                    <a:schemeClr val="bg1"/>
                  </a:solidFill>
                </a:rPr>
                <a:t>?</a:t>
              </a:r>
            </a:p>
          </p:txBody>
        </p:sp>
      </p:grpSp>
      <p:pic>
        <p:nvPicPr>
          <p:cNvPr id="13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"/>
          <p:cNvGrpSpPr/>
          <p:nvPr/>
        </p:nvGrpSpPr>
        <p:grpSpPr>
          <a:xfrm>
            <a:off x="810585" y="2201522"/>
            <a:ext cx="1618262" cy="1616824"/>
            <a:chOff x="2953738" y="2200979"/>
            <a:chExt cx="3236523" cy="3233648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953738" y="2200979"/>
              <a:ext cx="3236523" cy="3233648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5516" t="202" r="11995" b="19183"/>
            <a:stretch/>
          </p:blipFill>
          <p:spPr>
            <a:xfrm rot="5400000">
              <a:off x="4514959" y="2474453"/>
              <a:ext cx="116936" cy="2678401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0195" t="14093" r="6895" b="33036"/>
            <a:stretch/>
          </p:blipFill>
          <p:spPr>
            <a:xfrm rot="2101450">
              <a:off x="4512584" y="2938963"/>
              <a:ext cx="136736" cy="1756668"/>
            </a:xfrm>
            <a:prstGeom prst="rect">
              <a:avLst/>
            </a:prstGeom>
          </p:spPr>
        </p:pic>
      </p:grpSp>
      <p:grpSp>
        <p:nvGrpSpPr>
          <p:cNvPr id="24" name="Group 23"/>
          <p:cNvGrpSpPr/>
          <p:nvPr/>
        </p:nvGrpSpPr>
        <p:grpSpPr>
          <a:xfrm>
            <a:off x="2775883" y="2201522"/>
            <a:ext cx="1618262" cy="1616824"/>
            <a:chOff x="2953738" y="2200979"/>
            <a:chExt cx="3236523" cy="3233648"/>
          </a:xfrm>
        </p:grpSpPr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953738" y="2200979"/>
              <a:ext cx="3236523" cy="3233648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5516" t="202" r="11995" b="19183"/>
            <a:stretch/>
          </p:blipFill>
          <p:spPr>
            <a:xfrm rot="16200000">
              <a:off x="4514959" y="2474453"/>
              <a:ext cx="116936" cy="2678401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0195" t="14093" r="6895" b="33036"/>
            <a:stretch/>
          </p:blipFill>
          <p:spPr>
            <a:xfrm rot="3080516">
              <a:off x="4512583" y="2938963"/>
              <a:ext cx="136736" cy="1756667"/>
            </a:xfrm>
            <a:prstGeom prst="rect">
              <a:avLst/>
            </a:prstGeom>
          </p:spPr>
        </p:pic>
      </p:grpSp>
      <p:grpSp>
        <p:nvGrpSpPr>
          <p:cNvPr id="32" name="Group 31"/>
          <p:cNvGrpSpPr/>
          <p:nvPr/>
        </p:nvGrpSpPr>
        <p:grpSpPr>
          <a:xfrm>
            <a:off x="4741181" y="2201522"/>
            <a:ext cx="1618262" cy="1616824"/>
            <a:chOff x="2953738" y="2200979"/>
            <a:chExt cx="3236523" cy="3233648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953738" y="2200979"/>
              <a:ext cx="3236523" cy="3233648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5516" t="202" r="11995" b="19183"/>
            <a:stretch/>
          </p:blipFill>
          <p:spPr>
            <a:xfrm rot="5400000">
              <a:off x="4514959" y="2474453"/>
              <a:ext cx="116936" cy="2678401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0195" t="14093" r="6895" b="33036"/>
            <a:stretch/>
          </p:blipFill>
          <p:spPr>
            <a:xfrm rot="13039216">
              <a:off x="4512584" y="2938963"/>
              <a:ext cx="136736" cy="1756668"/>
            </a:xfrm>
            <a:prstGeom prst="rect">
              <a:avLst/>
            </a:prstGeom>
          </p:spPr>
        </p:pic>
      </p:grpSp>
      <p:grpSp>
        <p:nvGrpSpPr>
          <p:cNvPr id="36" name="Group 35"/>
          <p:cNvGrpSpPr/>
          <p:nvPr/>
        </p:nvGrpSpPr>
        <p:grpSpPr>
          <a:xfrm>
            <a:off x="6706479" y="2201522"/>
            <a:ext cx="1618262" cy="1616824"/>
            <a:chOff x="2953738" y="2200979"/>
            <a:chExt cx="3236523" cy="3233648"/>
          </a:xfrm>
        </p:grpSpPr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953738" y="2200979"/>
              <a:ext cx="3236523" cy="3233648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5516" t="202" r="11995" b="19183"/>
            <a:stretch/>
          </p:blipFill>
          <p:spPr>
            <a:xfrm rot="16200000">
              <a:off x="4514959" y="2474453"/>
              <a:ext cx="116936" cy="2678401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0195" t="14093" r="6895" b="33036"/>
            <a:stretch/>
          </p:blipFill>
          <p:spPr>
            <a:xfrm rot="380347">
              <a:off x="4512584" y="2938963"/>
              <a:ext cx="136736" cy="1756668"/>
            </a:xfrm>
            <a:prstGeom prst="rect">
              <a:avLst/>
            </a:prstGeom>
          </p:spPr>
        </p:pic>
      </p:grpSp>
      <p:grpSp>
        <p:nvGrpSpPr>
          <p:cNvPr id="40" name="Group 39"/>
          <p:cNvGrpSpPr/>
          <p:nvPr/>
        </p:nvGrpSpPr>
        <p:grpSpPr>
          <a:xfrm>
            <a:off x="840533" y="4279903"/>
            <a:ext cx="1618262" cy="1616824"/>
            <a:chOff x="2953738" y="2200979"/>
            <a:chExt cx="3236523" cy="3233648"/>
          </a:xfrm>
        </p:grpSpPr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953738" y="2200979"/>
              <a:ext cx="3236523" cy="3233648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5516" t="202" r="11995" b="19183"/>
            <a:stretch/>
          </p:blipFill>
          <p:spPr>
            <a:xfrm rot="5400000">
              <a:off x="4514959" y="2474453"/>
              <a:ext cx="116936" cy="2678401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0195" t="14093" r="6895" b="33036"/>
            <a:stretch/>
          </p:blipFill>
          <p:spPr>
            <a:xfrm rot="16668713">
              <a:off x="4512583" y="2938963"/>
              <a:ext cx="136736" cy="1756667"/>
            </a:xfrm>
            <a:prstGeom prst="rect">
              <a:avLst/>
            </a:prstGeom>
          </p:spPr>
        </p:pic>
      </p:grpSp>
      <p:grpSp>
        <p:nvGrpSpPr>
          <p:cNvPr id="44" name="Group 43"/>
          <p:cNvGrpSpPr/>
          <p:nvPr/>
        </p:nvGrpSpPr>
        <p:grpSpPr>
          <a:xfrm>
            <a:off x="2805831" y="4279903"/>
            <a:ext cx="1618262" cy="1616824"/>
            <a:chOff x="2953738" y="2200979"/>
            <a:chExt cx="3236523" cy="3233648"/>
          </a:xfrm>
        </p:grpSpPr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953738" y="2200979"/>
              <a:ext cx="3236523" cy="3233648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5516" t="202" r="11995" b="19183"/>
            <a:stretch/>
          </p:blipFill>
          <p:spPr>
            <a:xfrm rot="16200000">
              <a:off x="4514959" y="2474453"/>
              <a:ext cx="116936" cy="2678401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0195" t="14093" r="6895" b="33036"/>
            <a:stretch/>
          </p:blipFill>
          <p:spPr>
            <a:xfrm rot="17796259">
              <a:off x="4512583" y="2938963"/>
              <a:ext cx="136736" cy="1756667"/>
            </a:xfrm>
            <a:prstGeom prst="rect">
              <a:avLst/>
            </a:prstGeom>
          </p:spPr>
        </p:pic>
      </p:grpSp>
      <p:grpSp>
        <p:nvGrpSpPr>
          <p:cNvPr id="48" name="Group 47"/>
          <p:cNvGrpSpPr/>
          <p:nvPr/>
        </p:nvGrpSpPr>
        <p:grpSpPr>
          <a:xfrm>
            <a:off x="4771129" y="4279903"/>
            <a:ext cx="1618262" cy="1616824"/>
            <a:chOff x="2953738" y="2200979"/>
            <a:chExt cx="3236523" cy="3233648"/>
          </a:xfrm>
        </p:grpSpPr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953738" y="2200979"/>
              <a:ext cx="3236523" cy="3233648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5516" t="202" r="11995" b="19183"/>
            <a:stretch/>
          </p:blipFill>
          <p:spPr>
            <a:xfrm rot="5400000">
              <a:off x="4514959" y="2474453"/>
              <a:ext cx="116936" cy="2678401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0195" t="14093" r="6895" b="33036"/>
            <a:stretch/>
          </p:blipFill>
          <p:spPr>
            <a:xfrm rot="7580247">
              <a:off x="4512583" y="2938963"/>
              <a:ext cx="136736" cy="1756667"/>
            </a:xfrm>
            <a:prstGeom prst="rect">
              <a:avLst/>
            </a:prstGeom>
          </p:spPr>
        </p:pic>
      </p:grpSp>
      <p:grpSp>
        <p:nvGrpSpPr>
          <p:cNvPr id="52" name="Group 51"/>
          <p:cNvGrpSpPr/>
          <p:nvPr/>
        </p:nvGrpSpPr>
        <p:grpSpPr>
          <a:xfrm>
            <a:off x="6736427" y="4279903"/>
            <a:ext cx="1618262" cy="1616824"/>
            <a:chOff x="2953738" y="2200979"/>
            <a:chExt cx="3236523" cy="3233648"/>
          </a:xfrm>
        </p:grpSpPr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953738" y="2200979"/>
              <a:ext cx="3236523" cy="3233648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5516" t="202" r="11995" b="19183"/>
            <a:stretch/>
          </p:blipFill>
          <p:spPr>
            <a:xfrm rot="16200000">
              <a:off x="4514959" y="2474453"/>
              <a:ext cx="116936" cy="2678401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0195" t="14093" r="6895" b="33036"/>
            <a:stretch/>
          </p:blipFill>
          <p:spPr>
            <a:xfrm rot="8465567">
              <a:off x="4512584" y="2938963"/>
              <a:ext cx="136736" cy="1756668"/>
            </a:xfrm>
            <a:prstGeom prst="rect">
              <a:avLst/>
            </a:prstGeom>
          </p:spPr>
        </p:pic>
      </p:grpSp>
      <p:sp>
        <p:nvSpPr>
          <p:cNvPr id="56" name="Rectangle 55"/>
          <p:cNvSpPr/>
          <p:nvPr/>
        </p:nvSpPr>
        <p:spPr>
          <a:xfrm>
            <a:off x="840533" y="3816614"/>
            <a:ext cx="15359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1D8105"/>
                </a:solidFill>
              </a:rPr>
              <a:t>quarter past</a:t>
            </a:r>
          </a:p>
        </p:txBody>
      </p:sp>
      <p:sp>
        <p:nvSpPr>
          <p:cNvPr id="57" name="Rectangle 56"/>
          <p:cNvSpPr/>
          <p:nvPr/>
        </p:nvSpPr>
        <p:spPr>
          <a:xfrm>
            <a:off x="2935663" y="3816614"/>
            <a:ext cx="12554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C8085B"/>
                </a:solidFill>
              </a:rPr>
              <a:t>quarter to</a:t>
            </a:r>
          </a:p>
        </p:txBody>
      </p:sp>
      <p:sp>
        <p:nvSpPr>
          <p:cNvPr id="58" name="Rectangle 57"/>
          <p:cNvSpPr/>
          <p:nvPr/>
        </p:nvSpPr>
        <p:spPr>
          <a:xfrm>
            <a:off x="4804145" y="3816614"/>
            <a:ext cx="15359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1D8105"/>
                </a:solidFill>
              </a:rPr>
              <a:t>quarter past</a:t>
            </a:r>
          </a:p>
        </p:txBody>
      </p:sp>
      <p:sp>
        <p:nvSpPr>
          <p:cNvPr id="59" name="Rectangle 58"/>
          <p:cNvSpPr/>
          <p:nvPr/>
        </p:nvSpPr>
        <p:spPr>
          <a:xfrm>
            <a:off x="6873999" y="3816614"/>
            <a:ext cx="12955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C8085B"/>
                </a:solidFill>
              </a:rPr>
              <a:t>quarter to</a:t>
            </a:r>
          </a:p>
        </p:txBody>
      </p:sp>
      <p:sp>
        <p:nvSpPr>
          <p:cNvPr id="60" name="Rectangle 59"/>
          <p:cNvSpPr/>
          <p:nvPr/>
        </p:nvSpPr>
        <p:spPr>
          <a:xfrm>
            <a:off x="884895" y="5845232"/>
            <a:ext cx="15359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1D8105"/>
                </a:solidFill>
              </a:rPr>
              <a:t>quarter past</a:t>
            </a:r>
          </a:p>
        </p:txBody>
      </p:sp>
      <p:sp>
        <p:nvSpPr>
          <p:cNvPr id="61" name="Rectangle 60"/>
          <p:cNvSpPr/>
          <p:nvPr/>
        </p:nvSpPr>
        <p:spPr>
          <a:xfrm>
            <a:off x="2973764" y="5845232"/>
            <a:ext cx="12554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C8085B"/>
                </a:solidFill>
              </a:rPr>
              <a:t>quarter to</a:t>
            </a:r>
          </a:p>
        </p:txBody>
      </p:sp>
      <p:sp>
        <p:nvSpPr>
          <p:cNvPr id="62" name="Rectangle 61"/>
          <p:cNvSpPr/>
          <p:nvPr/>
        </p:nvSpPr>
        <p:spPr>
          <a:xfrm>
            <a:off x="4848507" y="5845232"/>
            <a:ext cx="15359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1D8105"/>
                </a:solidFill>
              </a:rPr>
              <a:t>quarter past</a:t>
            </a:r>
          </a:p>
        </p:txBody>
      </p:sp>
      <p:sp>
        <p:nvSpPr>
          <p:cNvPr id="63" name="Rectangle 62"/>
          <p:cNvSpPr/>
          <p:nvPr/>
        </p:nvSpPr>
        <p:spPr>
          <a:xfrm>
            <a:off x="6930453" y="5845232"/>
            <a:ext cx="12554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C8085B"/>
                </a:solidFill>
              </a:rPr>
              <a:t>quarter to</a:t>
            </a:r>
          </a:p>
        </p:txBody>
      </p:sp>
    </p:spTree>
    <p:extLst>
      <p:ext uri="{BB962C8B-B14F-4D97-AF65-F5344CB8AC3E}">
        <p14:creationId xmlns:p14="http://schemas.microsoft.com/office/powerpoint/2010/main" val="1750860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411453" y="697112"/>
            <a:ext cx="2321148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Times Up!</a:t>
            </a:r>
            <a:endParaRPr lang="en-GB" sz="4000" b="1" dirty="0">
              <a:latin typeface="Twinkl" pitchFamily="2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718686" y="1429807"/>
            <a:ext cx="7669664" cy="542898"/>
            <a:chOff x="854506" y="5669807"/>
            <a:chExt cx="7669664" cy="434430"/>
          </a:xfrm>
        </p:grpSpPr>
        <p:sp>
          <p:nvSpPr>
            <p:cNvPr id="22" name="Rounded Rectangle 21"/>
            <p:cNvSpPr/>
            <p:nvPr/>
          </p:nvSpPr>
          <p:spPr>
            <a:xfrm>
              <a:off x="1313663" y="5669807"/>
              <a:ext cx="7210507" cy="434430"/>
            </a:xfrm>
            <a:prstGeom prst="roundRect">
              <a:avLst/>
            </a:prstGeom>
            <a:solidFill>
              <a:srgbClr val="FFE961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Can you beat the timer?</a:t>
              </a:r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854506" y="5669807"/>
              <a:ext cx="587118" cy="434430"/>
            </a:xfrm>
            <a:prstGeom prst="roundRect">
              <a:avLst/>
            </a:prstGeom>
            <a:solidFill>
              <a:srgbClr val="C8085B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dirty="0">
                  <a:solidFill>
                    <a:schemeClr val="bg1"/>
                  </a:solidFill>
                </a:rPr>
                <a:t>?</a:t>
              </a:r>
            </a:p>
          </p:txBody>
        </p:sp>
      </p:grpSp>
      <p:sp>
        <p:nvSpPr>
          <p:cNvPr id="4" name="Rounded Rectangle 3"/>
          <p:cNvSpPr/>
          <p:nvPr/>
        </p:nvSpPr>
        <p:spPr>
          <a:xfrm>
            <a:off x="5460275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/>
              <a:t>Time’s up!</a:t>
            </a:r>
          </a:p>
        </p:txBody>
      </p:sp>
      <p:sp>
        <p:nvSpPr>
          <p:cNvPr id="45" name="Rounded Rectangle 44"/>
          <p:cNvSpPr/>
          <p:nvPr/>
        </p:nvSpPr>
        <p:spPr>
          <a:xfrm>
            <a:off x="5460274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1</a:t>
            </a:r>
          </a:p>
        </p:txBody>
      </p:sp>
      <p:sp>
        <p:nvSpPr>
          <p:cNvPr id="46" name="Rounded Rectangle 45"/>
          <p:cNvSpPr/>
          <p:nvPr/>
        </p:nvSpPr>
        <p:spPr>
          <a:xfrm>
            <a:off x="5460273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2</a:t>
            </a:r>
          </a:p>
        </p:txBody>
      </p:sp>
      <p:sp>
        <p:nvSpPr>
          <p:cNvPr id="49" name="Rounded Rectangle 48"/>
          <p:cNvSpPr/>
          <p:nvPr/>
        </p:nvSpPr>
        <p:spPr>
          <a:xfrm>
            <a:off x="5460272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3</a:t>
            </a:r>
          </a:p>
        </p:txBody>
      </p:sp>
      <p:sp>
        <p:nvSpPr>
          <p:cNvPr id="50" name="Rounded Rectangle 49"/>
          <p:cNvSpPr/>
          <p:nvPr/>
        </p:nvSpPr>
        <p:spPr>
          <a:xfrm>
            <a:off x="5460271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4</a:t>
            </a:r>
          </a:p>
        </p:txBody>
      </p:sp>
      <p:sp>
        <p:nvSpPr>
          <p:cNvPr id="53" name="Rounded Rectangle 52"/>
          <p:cNvSpPr/>
          <p:nvPr/>
        </p:nvSpPr>
        <p:spPr>
          <a:xfrm>
            <a:off x="5460270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5</a:t>
            </a:r>
          </a:p>
        </p:txBody>
      </p:sp>
      <p:sp>
        <p:nvSpPr>
          <p:cNvPr id="54" name="Rounded Rectangle 53"/>
          <p:cNvSpPr/>
          <p:nvPr/>
        </p:nvSpPr>
        <p:spPr>
          <a:xfrm>
            <a:off x="5460269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6</a:t>
            </a:r>
          </a:p>
        </p:txBody>
      </p:sp>
      <p:sp>
        <p:nvSpPr>
          <p:cNvPr id="57" name="Rounded Rectangle 56"/>
          <p:cNvSpPr/>
          <p:nvPr/>
        </p:nvSpPr>
        <p:spPr>
          <a:xfrm>
            <a:off x="5460268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7</a:t>
            </a:r>
          </a:p>
        </p:txBody>
      </p:sp>
      <p:sp>
        <p:nvSpPr>
          <p:cNvPr id="58" name="Rounded Rectangle 57"/>
          <p:cNvSpPr/>
          <p:nvPr/>
        </p:nvSpPr>
        <p:spPr>
          <a:xfrm>
            <a:off x="5460267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8</a:t>
            </a:r>
          </a:p>
        </p:txBody>
      </p:sp>
      <p:sp>
        <p:nvSpPr>
          <p:cNvPr id="59" name="Rounded Rectangle 58"/>
          <p:cNvSpPr/>
          <p:nvPr/>
        </p:nvSpPr>
        <p:spPr>
          <a:xfrm>
            <a:off x="5460266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9</a:t>
            </a:r>
          </a:p>
        </p:txBody>
      </p:sp>
      <p:sp>
        <p:nvSpPr>
          <p:cNvPr id="60" name="Rounded Rectangle 59"/>
          <p:cNvSpPr/>
          <p:nvPr/>
        </p:nvSpPr>
        <p:spPr>
          <a:xfrm>
            <a:off x="5460265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10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160426" y="2144937"/>
            <a:ext cx="3821531" cy="3818136"/>
            <a:chOff x="1429738" y="2275703"/>
            <a:chExt cx="3236523" cy="3233648"/>
          </a:xfrm>
        </p:grpSpPr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29738" y="2275703"/>
              <a:ext cx="3236523" cy="3233648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5516" t="202" r="11995" b="19183"/>
            <a:stretch/>
          </p:blipFill>
          <p:spPr>
            <a:xfrm rot="16200000">
              <a:off x="2990960" y="2528288"/>
              <a:ext cx="116936" cy="2678402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0195" t="14093" r="6895" b="33036"/>
            <a:stretch/>
          </p:blipFill>
          <p:spPr>
            <a:xfrm rot="17704105">
              <a:off x="2988584" y="2992798"/>
              <a:ext cx="136736" cy="1756668"/>
            </a:xfrm>
            <a:prstGeom prst="rect">
              <a:avLst/>
            </a:prstGeom>
          </p:spPr>
        </p:pic>
      </p:grpSp>
      <p:pic>
        <p:nvPicPr>
          <p:cNvPr id="24" name="Pairs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0628" y="6156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Oval 24"/>
          <p:cNvSpPr/>
          <p:nvPr/>
        </p:nvSpPr>
        <p:spPr>
          <a:xfrm>
            <a:off x="1362125" y="2332651"/>
            <a:ext cx="3422797" cy="3422797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quarter to 10</a:t>
            </a:r>
          </a:p>
        </p:txBody>
      </p:sp>
    </p:spTree>
    <p:extLst>
      <p:ext uri="{BB962C8B-B14F-4D97-AF65-F5344CB8AC3E}">
        <p14:creationId xmlns:p14="http://schemas.microsoft.com/office/powerpoint/2010/main" val="455892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2" presetClass="emph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animRot by="120000">
                                      <p:cBhvr>
                                        <p:cTn id="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5" grpId="0" animBg="1"/>
      <p:bldP spid="46" grpId="0" animBg="1"/>
      <p:bldP spid="49" grpId="0" animBg="1"/>
      <p:bldP spid="50" grpId="0" animBg="1"/>
      <p:bldP spid="53" grpId="0" animBg="1"/>
      <p:bldP spid="54" grpId="0" animBg="1"/>
      <p:bldP spid="57" grpId="0" animBg="1"/>
      <p:bldP spid="58" grpId="0" animBg="1"/>
      <p:bldP spid="59" grpId="0" animBg="1"/>
      <p:bldP spid="60" grpId="0" animBg="1"/>
      <p:bldP spid="2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411453" y="697112"/>
            <a:ext cx="2321148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Times Up!</a:t>
            </a:r>
            <a:endParaRPr lang="en-GB" sz="4000" b="1" dirty="0">
              <a:latin typeface="Twinkl" pitchFamily="2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718686" y="1429807"/>
            <a:ext cx="7669664" cy="542898"/>
            <a:chOff x="854506" y="5669807"/>
            <a:chExt cx="7669664" cy="434430"/>
          </a:xfrm>
        </p:grpSpPr>
        <p:sp>
          <p:nvSpPr>
            <p:cNvPr id="22" name="Rounded Rectangle 21"/>
            <p:cNvSpPr/>
            <p:nvPr/>
          </p:nvSpPr>
          <p:spPr>
            <a:xfrm>
              <a:off x="1313663" y="5669807"/>
              <a:ext cx="7210507" cy="434430"/>
            </a:xfrm>
            <a:prstGeom prst="roundRect">
              <a:avLst/>
            </a:prstGeom>
            <a:solidFill>
              <a:srgbClr val="FFE961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Can you beat the timer?</a:t>
              </a:r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854506" y="5669807"/>
              <a:ext cx="587118" cy="434430"/>
            </a:xfrm>
            <a:prstGeom prst="roundRect">
              <a:avLst/>
            </a:prstGeom>
            <a:solidFill>
              <a:srgbClr val="C8085B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dirty="0">
                  <a:solidFill>
                    <a:schemeClr val="bg1"/>
                  </a:solidFill>
                </a:rPr>
                <a:t>?</a:t>
              </a:r>
            </a:p>
          </p:txBody>
        </p:sp>
      </p:grpSp>
      <p:sp>
        <p:nvSpPr>
          <p:cNvPr id="4" name="Rounded Rectangle 3"/>
          <p:cNvSpPr/>
          <p:nvPr/>
        </p:nvSpPr>
        <p:spPr>
          <a:xfrm>
            <a:off x="5460275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/>
              <a:t>Time’s up!</a:t>
            </a:r>
          </a:p>
        </p:txBody>
      </p:sp>
      <p:sp>
        <p:nvSpPr>
          <p:cNvPr id="45" name="Rounded Rectangle 44"/>
          <p:cNvSpPr/>
          <p:nvPr/>
        </p:nvSpPr>
        <p:spPr>
          <a:xfrm>
            <a:off x="5460274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1</a:t>
            </a:r>
          </a:p>
        </p:txBody>
      </p:sp>
      <p:sp>
        <p:nvSpPr>
          <p:cNvPr id="46" name="Rounded Rectangle 45"/>
          <p:cNvSpPr/>
          <p:nvPr/>
        </p:nvSpPr>
        <p:spPr>
          <a:xfrm>
            <a:off x="5460273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2</a:t>
            </a:r>
          </a:p>
        </p:txBody>
      </p:sp>
      <p:sp>
        <p:nvSpPr>
          <p:cNvPr id="49" name="Rounded Rectangle 48"/>
          <p:cNvSpPr/>
          <p:nvPr/>
        </p:nvSpPr>
        <p:spPr>
          <a:xfrm>
            <a:off x="5460272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3</a:t>
            </a:r>
          </a:p>
        </p:txBody>
      </p:sp>
      <p:sp>
        <p:nvSpPr>
          <p:cNvPr id="50" name="Rounded Rectangle 49"/>
          <p:cNvSpPr/>
          <p:nvPr/>
        </p:nvSpPr>
        <p:spPr>
          <a:xfrm>
            <a:off x="5460271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4</a:t>
            </a:r>
          </a:p>
        </p:txBody>
      </p:sp>
      <p:sp>
        <p:nvSpPr>
          <p:cNvPr id="53" name="Rounded Rectangle 52"/>
          <p:cNvSpPr/>
          <p:nvPr/>
        </p:nvSpPr>
        <p:spPr>
          <a:xfrm>
            <a:off x="5460270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5</a:t>
            </a:r>
          </a:p>
        </p:txBody>
      </p:sp>
      <p:sp>
        <p:nvSpPr>
          <p:cNvPr id="54" name="Rounded Rectangle 53"/>
          <p:cNvSpPr/>
          <p:nvPr/>
        </p:nvSpPr>
        <p:spPr>
          <a:xfrm>
            <a:off x="5460269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6</a:t>
            </a:r>
          </a:p>
        </p:txBody>
      </p:sp>
      <p:sp>
        <p:nvSpPr>
          <p:cNvPr id="57" name="Rounded Rectangle 56"/>
          <p:cNvSpPr/>
          <p:nvPr/>
        </p:nvSpPr>
        <p:spPr>
          <a:xfrm>
            <a:off x="5460268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7</a:t>
            </a:r>
          </a:p>
        </p:txBody>
      </p:sp>
      <p:sp>
        <p:nvSpPr>
          <p:cNvPr id="58" name="Rounded Rectangle 57"/>
          <p:cNvSpPr/>
          <p:nvPr/>
        </p:nvSpPr>
        <p:spPr>
          <a:xfrm>
            <a:off x="5460267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8</a:t>
            </a:r>
          </a:p>
        </p:txBody>
      </p:sp>
      <p:sp>
        <p:nvSpPr>
          <p:cNvPr id="59" name="Rounded Rectangle 58"/>
          <p:cNvSpPr/>
          <p:nvPr/>
        </p:nvSpPr>
        <p:spPr>
          <a:xfrm>
            <a:off x="5460266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9</a:t>
            </a:r>
          </a:p>
        </p:txBody>
      </p:sp>
      <p:sp>
        <p:nvSpPr>
          <p:cNvPr id="60" name="Rounded Rectangle 59"/>
          <p:cNvSpPr/>
          <p:nvPr/>
        </p:nvSpPr>
        <p:spPr>
          <a:xfrm>
            <a:off x="5460265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10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160426" y="2144937"/>
            <a:ext cx="3821531" cy="3818136"/>
            <a:chOff x="1429738" y="2275703"/>
            <a:chExt cx="3236523" cy="3233648"/>
          </a:xfrm>
        </p:grpSpPr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29738" y="2275703"/>
              <a:ext cx="3236523" cy="3233648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5516" t="202" r="11995" b="19183"/>
            <a:stretch/>
          </p:blipFill>
          <p:spPr>
            <a:xfrm rot="5400000">
              <a:off x="2990960" y="2528288"/>
              <a:ext cx="116936" cy="2678402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0195" t="14093" r="6895" b="33036"/>
            <a:stretch/>
          </p:blipFill>
          <p:spPr>
            <a:xfrm rot="2192133">
              <a:off x="2988584" y="2992798"/>
              <a:ext cx="136736" cy="1756668"/>
            </a:xfrm>
            <a:prstGeom prst="rect">
              <a:avLst/>
            </a:prstGeom>
          </p:spPr>
        </p:pic>
      </p:grpSp>
      <p:pic>
        <p:nvPicPr>
          <p:cNvPr id="24" name="Pairs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0628" y="6156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Oval 24"/>
          <p:cNvSpPr/>
          <p:nvPr/>
        </p:nvSpPr>
        <p:spPr>
          <a:xfrm>
            <a:off x="1362125" y="2332651"/>
            <a:ext cx="3422797" cy="3422797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quarter past 1</a:t>
            </a:r>
          </a:p>
        </p:txBody>
      </p:sp>
    </p:spTree>
    <p:extLst>
      <p:ext uri="{BB962C8B-B14F-4D97-AF65-F5344CB8AC3E}">
        <p14:creationId xmlns:p14="http://schemas.microsoft.com/office/powerpoint/2010/main" val="2070313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2" presetClass="emph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animRot by="120000">
                                      <p:cBhvr>
                                        <p:cTn id="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5" grpId="0" animBg="1"/>
      <p:bldP spid="46" grpId="0" animBg="1"/>
      <p:bldP spid="49" grpId="0" animBg="1"/>
      <p:bldP spid="50" grpId="0" animBg="1"/>
      <p:bldP spid="53" grpId="0" animBg="1"/>
      <p:bldP spid="54" grpId="0" animBg="1"/>
      <p:bldP spid="57" grpId="0" animBg="1"/>
      <p:bldP spid="58" grpId="0" animBg="1"/>
      <p:bldP spid="59" grpId="0" animBg="1"/>
      <p:bldP spid="60" grpId="0" animBg="1"/>
      <p:bldP spid="2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411453" y="697112"/>
            <a:ext cx="2321148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Times Up!</a:t>
            </a:r>
            <a:endParaRPr lang="en-GB" sz="4000" b="1" dirty="0">
              <a:latin typeface="Twinkl" pitchFamily="2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718686" y="1429807"/>
            <a:ext cx="7669664" cy="542898"/>
            <a:chOff x="854506" y="5669807"/>
            <a:chExt cx="7669664" cy="434430"/>
          </a:xfrm>
        </p:grpSpPr>
        <p:sp>
          <p:nvSpPr>
            <p:cNvPr id="22" name="Rounded Rectangle 21"/>
            <p:cNvSpPr/>
            <p:nvPr/>
          </p:nvSpPr>
          <p:spPr>
            <a:xfrm>
              <a:off x="1313663" y="5669807"/>
              <a:ext cx="7210507" cy="434430"/>
            </a:xfrm>
            <a:prstGeom prst="roundRect">
              <a:avLst/>
            </a:prstGeom>
            <a:solidFill>
              <a:srgbClr val="FFE961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Can you beat the timer?</a:t>
              </a:r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854506" y="5669807"/>
              <a:ext cx="587118" cy="434430"/>
            </a:xfrm>
            <a:prstGeom prst="roundRect">
              <a:avLst/>
            </a:prstGeom>
            <a:solidFill>
              <a:srgbClr val="C8085B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dirty="0">
                  <a:solidFill>
                    <a:schemeClr val="bg1"/>
                  </a:solidFill>
                </a:rPr>
                <a:t>?</a:t>
              </a:r>
            </a:p>
          </p:txBody>
        </p:sp>
      </p:grpSp>
      <p:sp>
        <p:nvSpPr>
          <p:cNvPr id="4" name="Rounded Rectangle 3"/>
          <p:cNvSpPr/>
          <p:nvPr/>
        </p:nvSpPr>
        <p:spPr>
          <a:xfrm>
            <a:off x="5460275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/>
              <a:t>Time’s up!</a:t>
            </a:r>
          </a:p>
        </p:txBody>
      </p:sp>
      <p:sp>
        <p:nvSpPr>
          <p:cNvPr id="45" name="Rounded Rectangle 44"/>
          <p:cNvSpPr/>
          <p:nvPr/>
        </p:nvSpPr>
        <p:spPr>
          <a:xfrm>
            <a:off x="5460274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1</a:t>
            </a:r>
          </a:p>
        </p:txBody>
      </p:sp>
      <p:sp>
        <p:nvSpPr>
          <p:cNvPr id="46" name="Rounded Rectangle 45"/>
          <p:cNvSpPr/>
          <p:nvPr/>
        </p:nvSpPr>
        <p:spPr>
          <a:xfrm>
            <a:off x="5460273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2</a:t>
            </a:r>
          </a:p>
        </p:txBody>
      </p:sp>
      <p:sp>
        <p:nvSpPr>
          <p:cNvPr id="49" name="Rounded Rectangle 48"/>
          <p:cNvSpPr/>
          <p:nvPr/>
        </p:nvSpPr>
        <p:spPr>
          <a:xfrm>
            <a:off x="5460272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3</a:t>
            </a:r>
          </a:p>
        </p:txBody>
      </p:sp>
      <p:sp>
        <p:nvSpPr>
          <p:cNvPr id="50" name="Rounded Rectangle 49"/>
          <p:cNvSpPr/>
          <p:nvPr/>
        </p:nvSpPr>
        <p:spPr>
          <a:xfrm>
            <a:off x="5460271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4</a:t>
            </a:r>
          </a:p>
        </p:txBody>
      </p:sp>
      <p:sp>
        <p:nvSpPr>
          <p:cNvPr id="53" name="Rounded Rectangle 52"/>
          <p:cNvSpPr/>
          <p:nvPr/>
        </p:nvSpPr>
        <p:spPr>
          <a:xfrm>
            <a:off x="5460270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5</a:t>
            </a:r>
          </a:p>
        </p:txBody>
      </p:sp>
      <p:sp>
        <p:nvSpPr>
          <p:cNvPr id="54" name="Rounded Rectangle 53"/>
          <p:cNvSpPr/>
          <p:nvPr/>
        </p:nvSpPr>
        <p:spPr>
          <a:xfrm>
            <a:off x="5460269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6</a:t>
            </a:r>
          </a:p>
        </p:txBody>
      </p:sp>
      <p:sp>
        <p:nvSpPr>
          <p:cNvPr id="57" name="Rounded Rectangle 56"/>
          <p:cNvSpPr/>
          <p:nvPr/>
        </p:nvSpPr>
        <p:spPr>
          <a:xfrm>
            <a:off x="5460268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7</a:t>
            </a:r>
          </a:p>
        </p:txBody>
      </p:sp>
      <p:sp>
        <p:nvSpPr>
          <p:cNvPr id="58" name="Rounded Rectangle 57"/>
          <p:cNvSpPr/>
          <p:nvPr/>
        </p:nvSpPr>
        <p:spPr>
          <a:xfrm>
            <a:off x="5460267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8</a:t>
            </a:r>
          </a:p>
        </p:txBody>
      </p:sp>
      <p:sp>
        <p:nvSpPr>
          <p:cNvPr id="59" name="Rounded Rectangle 58"/>
          <p:cNvSpPr/>
          <p:nvPr/>
        </p:nvSpPr>
        <p:spPr>
          <a:xfrm>
            <a:off x="5460266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9</a:t>
            </a:r>
          </a:p>
        </p:txBody>
      </p:sp>
      <p:sp>
        <p:nvSpPr>
          <p:cNvPr id="60" name="Rounded Rectangle 59"/>
          <p:cNvSpPr/>
          <p:nvPr/>
        </p:nvSpPr>
        <p:spPr>
          <a:xfrm>
            <a:off x="5460265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10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160426" y="2144937"/>
            <a:ext cx="3821531" cy="3818136"/>
            <a:chOff x="1429738" y="2275703"/>
            <a:chExt cx="3236523" cy="3233648"/>
          </a:xfrm>
        </p:grpSpPr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29738" y="2275703"/>
              <a:ext cx="3236523" cy="3233648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5516" t="202" r="11995" b="19183"/>
            <a:stretch/>
          </p:blipFill>
          <p:spPr>
            <a:xfrm rot="16200000">
              <a:off x="2990960" y="2528288"/>
              <a:ext cx="116936" cy="2678402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0195" t="14093" r="6895" b="33036"/>
            <a:stretch/>
          </p:blipFill>
          <p:spPr>
            <a:xfrm rot="14140933">
              <a:off x="2988584" y="2992798"/>
              <a:ext cx="136736" cy="1756668"/>
            </a:xfrm>
            <a:prstGeom prst="rect">
              <a:avLst/>
            </a:prstGeom>
          </p:spPr>
        </p:pic>
      </p:grpSp>
      <p:pic>
        <p:nvPicPr>
          <p:cNvPr id="24" name="Pairs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0628" y="6156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Oval 24"/>
          <p:cNvSpPr/>
          <p:nvPr/>
        </p:nvSpPr>
        <p:spPr>
          <a:xfrm>
            <a:off x="1362125" y="2332651"/>
            <a:ext cx="3422797" cy="3422797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quarter to 8</a:t>
            </a:r>
          </a:p>
        </p:txBody>
      </p:sp>
    </p:spTree>
    <p:extLst>
      <p:ext uri="{BB962C8B-B14F-4D97-AF65-F5344CB8AC3E}">
        <p14:creationId xmlns:p14="http://schemas.microsoft.com/office/powerpoint/2010/main" val="545808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2" presetClass="emph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animRot by="120000">
                                      <p:cBhvr>
                                        <p:cTn id="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5" grpId="0" animBg="1"/>
      <p:bldP spid="46" grpId="0" animBg="1"/>
      <p:bldP spid="49" grpId="0" animBg="1"/>
      <p:bldP spid="50" grpId="0" animBg="1"/>
      <p:bldP spid="53" grpId="0" animBg="1"/>
      <p:bldP spid="54" grpId="0" animBg="1"/>
      <p:bldP spid="57" grpId="0" animBg="1"/>
      <p:bldP spid="58" grpId="0" animBg="1"/>
      <p:bldP spid="59" grpId="0" animBg="1"/>
      <p:bldP spid="60" grpId="0" animBg="1"/>
      <p:bldP spid="2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411453" y="697112"/>
            <a:ext cx="2321148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Times Up!</a:t>
            </a:r>
            <a:endParaRPr lang="en-GB" sz="4000" b="1" dirty="0">
              <a:latin typeface="Twinkl" pitchFamily="2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718686" y="1429807"/>
            <a:ext cx="7669664" cy="542898"/>
            <a:chOff x="854506" y="5669807"/>
            <a:chExt cx="7669664" cy="434430"/>
          </a:xfrm>
        </p:grpSpPr>
        <p:sp>
          <p:nvSpPr>
            <p:cNvPr id="22" name="Rounded Rectangle 21"/>
            <p:cNvSpPr/>
            <p:nvPr/>
          </p:nvSpPr>
          <p:spPr>
            <a:xfrm>
              <a:off x="1313663" y="5669807"/>
              <a:ext cx="7210507" cy="434430"/>
            </a:xfrm>
            <a:prstGeom prst="roundRect">
              <a:avLst/>
            </a:prstGeom>
            <a:solidFill>
              <a:srgbClr val="FFE961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Can you beat the timer?</a:t>
              </a:r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854506" y="5669807"/>
              <a:ext cx="587118" cy="434430"/>
            </a:xfrm>
            <a:prstGeom prst="roundRect">
              <a:avLst/>
            </a:prstGeom>
            <a:solidFill>
              <a:srgbClr val="C8085B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dirty="0">
                  <a:solidFill>
                    <a:schemeClr val="bg1"/>
                  </a:solidFill>
                </a:rPr>
                <a:t>?</a:t>
              </a:r>
            </a:p>
          </p:txBody>
        </p:sp>
      </p:grpSp>
      <p:sp>
        <p:nvSpPr>
          <p:cNvPr id="4" name="Rounded Rectangle 3"/>
          <p:cNvSpPr/>
          <p:nvPr/>
        </p:nvSpPr>
        <p:spPr>
          <a:xfrm>
            <a:off x="5460275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/>
              <a:t>Time’s up!</a:t>
            </a:r>
          </a:p>
        </p:txBody>
      </p:sp>
      <p:sp>
        <p:nvSpPr>
          <p:cNvPr id="45" name="Rounded Rectangle 44"/>
          <p:cNvSpPr/>
          <p:nvPr/>
        </p:nvSpPr>
        <p:spPr>
          <a:xfrm>
            <a:off x="5460274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1</a:t>
            </a:r>
          </a:p>
        </p:txBody>
      </p:sp>
      <p:sp>
        <p:nvSpPr>
          <p:cNvPr id="46" name="Rounded Rectangle 45"/>
          <p:cNvSpPr/>
          <p:nvPr/>
        </p:nvSpPr>
        <p:spPr>
          <a:xfrm>
            <a:off x="5460273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2</a:t>
            </a:r>
          </a:p>
        </p:txBody>
      </p:sp>
      <p:sp>
        <p:nvSpPr>
          <p:cNvPr id="49" name="Rounded Rectangle 48"/>
          <p:cNvSpPr/>
          <p:nvPr/>
        </p:nvSpPr>
        <p:spPr>
          <a:xfrm>
            <a:off x="5460272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3</a:t>
            </a:r>
          </a:p>
        </p:txBody>
      </p:sp>
      <p:sp>
        <p:nvSpPr>
          <p:cNvPr id="50" name="Rounded Rectangle 49"/>
          <p:cNvSpPr/>
          <p:nvPr/>
        </p:nvSpPr>
        <p:spPr>
          <a:xfrm>
            <a:off x="5460271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4</a:t>
            </a:r>
          </a:p>
        </p:txBody>
      </p:sp>
      <p:sp>
        <p:nvSpPr>
          <p:cNvPr id="53" name="Rounded Rectangle 52"/>
          <p:cNvSpPr/>
          <p:nvPr/>
        </p:nvSpPr>
        <p:spPr>
          <a:xfrm>
            <a:off x="5460270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5</a:t>
            </a:r>
          </a:p>
        </p:txBody>
      </p:sp>
      <p:sp>
        <p:nvSpPr>
          <p:cNvPr id="54" name="Rounded Rectangle 53"/>
          <p:cNvSpPr/>
          <p:nvPr/>
        </p:nvSpPr>
        <p:spPr>
          <a:xfrm>
            <a:off x="5460269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6</a:t>
            </a:r>
          </a:p>
        </p:txBody>
      </p:sp>
      <p:sp>
        <p:nvSpPr>
          <p:cNvPr id="57" name="Rounded Rectangle 56"/>
          <p:cNvSpPr/>
          <p:nvPr/>
        </p:nvSpPr>
        <p:spPr>
          <a:xfrm>
            <a:off x="5460268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7</a:t>
            </a:r>
          </a:p>
        </p:txBody>
      </p:sp>
      <p:sp>
        <p:nvSpPr>
          <p:cNvPr id="58" name="Rounded Rectangle 57"/>
          <p:cNvSpPr/>
          <p:nvPr/>
        </p:nvSpPr>
        <p:spPr>
          <a:xfrm>
            <a:off x="5460267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8</a:t>
            </a:r>
          </a:p>
        </p:txBody>
      </p:sp>
      <p:sp>
        <p:nvSpPr>
          <p:cNvPr id="59" name="Rounded Rectangle 58"/>
          <p:cNvSpPr/>
          <p:nvPr/>
        </p:nvSpPr>
        <p:spPr>
          <a:xfrm>
            <a:off x="5460266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9</a:t>
            </a:r>
          </a:p>
        </p:txBody>
      </p:sp>
      <p:sp>
        <p:nvSpPr>
          <p:cNvPr id="60" name="Rounded Rectangle 59"/>
          <p:cNvSpPr/>
          <p:nvPr/>
        </p:nvSpPr>
        <p:spPr>
          <a:xfrm>
            <a:off x="5460265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10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160426" y="2144937"/>
            <a:ext cx="3821531" cy="3818136"/>
            <a:chOff x="1429738" y="2275703"/>
            <a:chExt cx="3236523" cy="3233648"/>
          </a:xfrm>
        </p:grpSpPr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29738" y="2275703"/>
              <a:ext cx="3236523" cy="3233648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5516" t="202" r="11995" b="19183"/>
            <a:stretch/>
          </p:blipFill>
          <p:spPr>
            <a:xfrm rot="16200000">
              <a:off x="2990960" y="2528288"/>
              <a:ext cx="116936" cy="2678402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0195" t="14093" r="6895" b="33036"/>
            <a:stretch/>
          </p:blipFill>
          <p:spPr>
            <a:xfrm rot="20946117">
              <a:off x="2988584" y="2992798"/>
              <a:ext cx="136736" cy="1756668"/>
            </a:xfrm>
            <a:prstGeom prst="rect">
              <a:avLst/>
            </a:prstGeom>
          </p:spPr>
        </p:pic>
      </p:grpSp>
      <p:pic>
        <p:nvPicPr>
          <p:cNvPr id="24" name="Pairs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0628" y="6156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Oval 24"/>
          <p:cNvSpPr/>
          <p:nvPr/>
        </p:nvSpPr>
        <p:spPr>
          <a:xfrm>
            <a:off x="1362125" y="2332651"/>
            <a:ext cx="3422797" cy="3422797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quarter to 12</a:t>
            </a:r>
          </a:p>
        </p:txBody>
      </p:sp>
    </p:spTree>
    <p:extLst>
      <p:ext uri="{BB962C8B-B14F-4D97-AF65-F5344CB8AC3E}">
        <p14:creationId xmlns:p14="http://schemas.microsoft.com/office/powerpoint/2010/main" val="852866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2" presetClass="emph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animRot by="120000">
                                      <p:cBhvr>
                                        <p:cTn id="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5" grpId="0" animBg="1"/>
      <p:bldP spid="46" grpId="0" animBg="1"/>
      <p:bldP spid="49" grpId="0" animBg="1"/>
      <p:bldP spid="50" grpId="0" animBg="1"/>
      <p:bldP spid="53" grpId="0" animBg="1"/>
      <p:bldP spid="54" grpId="0" animBg="1"/>
      <p:bldP spid="57" grpId="0" animBg="1"/>
      <p:bldP spid="58" grpId="0" animBg="1"/>
      <p:bldP spid="59" grpId="0" animBg="1"/>
      <p:bldP spid="60" grpId="0" animBg="1"/>
      <p:bldP spid="25" grpId="0" animBg="1"/>
    </p:bldLst>
  </p:timing>
</p:sld>
</file>

<file path=ppt/theme/theme1.xml><?xml version="1.0" encoding="utf-8"?>
<a:theme xmlns:a="http://schemas.openxmlformats.org/drawingml/2006/main" name="1_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Custom 1">
      <a:majorFont>
        <a:latin typeface="Twinkl SemiBold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esson Presentation Template" id="{ED54DFE7-4B1F-4EDA-886A-12544A75CEB5}" vid="{CDBE673A-934D-4EE9-89FB-CDDD5A7EDE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2318</TotalTime>
  <Words>675</Words>
  <Application>Microsoft Office PowerPoint</Application>
  <PresentationFormat>On-screen Show (4:3)</PresentationFormat>
  <Paragraphs>151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9" baseType="lpstr">
      <vt:lpstr>Twinkl SemiBold</vt:lpstr>
      <vt:lpstr>Twinkl</vt:lpstr>
      <vt:lpstr>Arial</vt:lpstr>
      <vt:lpstr>Sassoon Infant Rg</vt:lpstr>
      <vt:lpstr>Sassoon Infant Md</vt:lpstr>
      <vt:lpstr>Tuffy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Francesca Newman</cp:lastModifiedBy>
  <cp:revision>120</cp:revision>
  <dcterms:created xsi:type="dcterms:W3CDTF">2018-05-10T12:02:18Z</dcterms:created>
  <dcterms:modified xsi:type="dcterms:W3CDTF">2020-06-08T09:52:06Z</dcterms:modified>
</cp:coreProperties>
</file>