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77" r:id="rId2"/>
    <p:sldId id="284" r:id="rId3"/>
    <p:sldId id="281" r:id="rId4"/>
    <p:sldId id="266" r:id="rId5"/>
    <p:sldId id="272" r:id="rId6"/>
    <p:sldId id="273" r:id="rId7"/>
    <p:sldId id="286" r:id="rId8"/>
    <p:sldId id="274" r:id="rId9"/>
    <p:sldId id="288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BPreplay" panose="02000503000000020004" charset="0"/>
      <p:regular r:id="rId17"/>
      <p:bold r:id="rId18"/>
      <p:italic r:id="rId19"/>
      <p:boldItalic r:id="rId20"/>
    </p:embeddedFont>
    <p:embeddedFont>
      <p:font typeface="MS PGothic" panose="020B0600070205080204" pitchFamily="34" charset="-128"/>
      <p:regular r:id="rId21"/>
    </p:embeddedFont>
    <p:embeddedFont>
      <p:font typeface="MS PGothic" panose="020B0600070205080204" pitchFamily="34" charset="-128"/>
      <p:regular r:id="rId21"/>
    </p:embeddedFont>
    <p:embeddedFont>
      <p:font typeface="Sassoon Infant Md" panose="02000603050000020003" charset="0"/>
      <p:regular r:id="rId22"/>
    </p:embeddedFont>
    <p:embeddedFont>
      <p:font typeface="Sassoon Infant Rg" panose="02000503030000020003" charset="0"/>
      <p:regular r:id="rId23"/>
      <p:bold r:id="rId2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00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4133" userDrawn="1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4D17E"/>
    <a:srgbClr val="6C388B"/>
    <a:srgbClr val="00B050"/>
    <a:srgbClr val="F2CA22"/>
    <a:srgbClr val="90B15A"/>
    <a:srgbClr val="FFFFFF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2" autoAdjust="0"/>
    <p:restoredTop sz="94937" autoAdjust="0"/>
  </p:normalViewPr>
  <p:slideViewPr>
    <p:cSldViewPr snapToGrid="0" showGuides="1">
      <p:cViewPr>
        <p:scale>
          <a:sx n="112" d="100"/>
          <a:sy n="112" d="100"/>
        </p:scale>
        <p:origin x="-1446" y="-54"/>
      </p:cViewPr>
      <p:guideLst>
        <p:guide orient="horz" pos="2183"/>
        <p:guide pos="2880"/>
        <p:guide pos="317"/>
        <p:guide orient="horz" pos="3997"/>
        <p:guide pos="5443"/>
        <p:guide orient="horz" pos="300"/>
        <p:guide pos="476"/>
        <p:guide orient="horz" pos="459"/>
        <p:guide orient="horz" pos="4133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font" Target="fonts/font12.fntdata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BD3E430-358A-449B-87EF-9D7C6619D21D}" type="datetimeFigureOut">
              <a:rPr lang="en-GB"/>
              <a:pPr>
                <a:defRPr/>
              </a:pPr>
              <a:t>25/04/2020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17E0A4C-7F18-4493-A9BB-8A23FCEB92B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4545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DECA739-9D19-4313-931C-255F67A74F83}" type="datetimeFigureOut">
              <a:rPr lang="en-GB"/>
              <a:pPr>
                <a:defRPr/>
              </a:pPr>
              <a:t>25/04/2020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E31A1B0-EDBE-4481-8A47-DBE7974B196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4184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/>
              <a:t>Note for teacher: Add name of area.</a:t>
            </a: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7E80F18-8BFF-4ED3-9D5A-B9CA2EF1056B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40361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/>
              <a:t>Note for teacher: Add name of area.</a:t>
            </a: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D353998-9E51-44C1-AC1D-BAAD6B784E36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76375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/>
              <a:t>Note for teacher: Add name of area.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4C8F480-942A-4312-8787-94F12840FEE0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5697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/>
              <a:t>Note for teacher: Add name of area.</a:t>
            </a: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907DBC2-59C0-48B4-8C88-295680BFF459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660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8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062716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8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83187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98927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21128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3146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1" r:id="rId4"/>
    <p:sldLayoutId id="2147483702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3"/>
          <p:cNvSpPr txBox="1">
            <a:spLocks noChangeArrowheads="1"/>
          </p:cNvSpPr>
          <p:nvPr/>
        </p:nvSpPr>
        <p:spPr bwMode="auto">
          <a:xfrm>
            <a:off x="1116013" y="765175"/>
            <a:ext cx="7127875" cy="326243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800" dirty="0">
              <a:solidFill>
                <a:srgbClr val="FF0000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800" dirty="0">
              <a:solidFill>
                <a:srgbClr val="FF0000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600" dirty="0" smtClean="0">
                <a:solidFill>
                  <a:srgbClr val="FF0000"/>
                </a:solidFill>
              </a:rPr>
              <a:t>Making a plan</a:t>
            </a:r>
            <a:endParaRPr lang="en-GB" sz="6600" dirty="0">
              <a:solidFill>
                <a:srgbClr val="FF0000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800" dirty="0">
              <a:solidFill>
                <a:srgbClr val="FF0000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800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rgbClr val="FF0000"/>
                </a:solidFill>
                <a:latin typeface="Arial" charset="0"/>
                <a:cs typeface="Arial" charset="0"/>
              </a:rPr>
              <a:t>    </a:t>
            </a:r>
            <a:endParaRPr lang="en-GB" sz="2800" dirty="0">
              <a:solidFill>
                <a:srgbClr val="FF0000"/>
              </a:solidFill>
              <a:latin typeface="Arial" charset="0"/>
              <a:cs typeface="Arial" charset="0"/>
            </a:endParaRPr>
          </a:p>
        </p:txBody>
      </p:sp>
      <p:sp>
        <p:nvSpPr>
          <p:cNvPr id="25603" name="TextBox 3"/>
          <p:cNvSpPr txBox="1">
            <a:spLocks noChangeArrowheads="1"/>
          </p:cNvSpPr>
          <p:nvPr/>
        </p:nvSpPr>
        <p:spPr bwMode="auto">
          <a:xfrm>
            <a:off x="1368425" y="744538"/>
            <a:ext cx="6407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3200" u="sng">
              <a:solidFill>
                <a:srgbClr val="FF0000"/>
              </a:solidFill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377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Aim</a:t>
            </a:r>
            <a:r>
              <a:rPr lang="en-GB" dirty="0"/>
              <a:t>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 can understand what a plan is</a:t>
            </a:r>
          </a:p>
          <a:p>
            <a:r>
              <a:rPr lang="en-GB" dirty="0" smtClean="0"/>
              <a:t>I can understand what aerial view means</a:t>
            </a:r>
          </a:p>
          <a:p>
            <a:r>
              <a:rPr lang="en-GB" dirty="0" smtClean="0"/>
              <a:t>I can look at aerial photos and identify three features</a:t>
            </a:r>
          </a:p>
          <a:p>
            <a:r>
              <a:rPr lang="en-GB" dirty="0" smtClean="0"/>
              <a:t>I can name three features on my plan</a:t>
            </a:r>
          </a:p>
          <a:p>
            <a:r>
              <a:rPr lang="en-GB" dirty="0" smtClean="0"/>
              <a:t>I can draw a plan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38016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133553" y="1134527"/>
            <a:ext cx="6876894" cy="5058305"/>
            <a:chOff x="1052835" y="1363196"/>
            <a:chExt cx="6773212" cy="4982042"/>
          </a:xfrm>
        </p:grpSpPr>
        <p:grpSp>
          <p:nvGrpSpPr>
            <p:cNvPr id="4" name="Group 3"/>
            <p:cNvGrpSpPr/>
            <p:nvPr/>
          </p:nvGrpSpPr>
          <p:grpSpPr>
            <a:xfrm>
              <a:off x="1052835" y="1363196"/>
              <a:ext cx="6773212" cy="1596099"/>
              <a:chOff x="755650" y="1639888"/>
              <a:chExt cx="7632700" cy="1798637"/>
            </a:xfrm>
          </p:grpSpPr>
          <p:sp>
            <p:nvSpPr>
              <p:cNvPr id="2" name="Rounded Rectangle 1"/>
              <p:cNvSpPr/>
              <p:nvPr/>
            </p:nvSpPr>
            <p:spPr>
              <a:xfrm>
                <a:off x="755650" y="1639888"/>
                <a:ext cx="1754188" cy="1798637"/>
              </a:xfrm>
              <a:prstGeom prst="roundRect">
                <a:avLst/>
              </a:prstGeom>
              <a:solidFill>
                <a:srgbClr val="B4D1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" name="Rounded Rectangle 6"/>
              <p:cNvSpPr/>
              <p:nvPr/>
            </p:nvSpPr>
            <p:spPr>
              <a:xfrm>
                <a:off x="2746375" y="1639888"/>
                <a:ext cx="1754188" cy="1798637"/>
              </a:xfrm>
              <a:prstGeom prst="roundRect">
                <a:avLst/>
              </a:prstGeom>
              <a:solidFill>
                <a:srgbClr val="B4D1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" name="Rounded Rectangle 9"/>
              <p:cNvSpPr/>
              <p:nvPr/>
            </p:nvSpPr>
            <p:spPr>
              <a:xfrm>
                <a:off x="4643438" y="1639888"/>
                <a:ext cx="1754187" cy="1798637"/>
              </a:xfrm>
              <a:prstGeom prst="roundRect">
                <a:avLst/>
              </a:prstGeom>
              <a:solidFill>
                <a:srgbClr val="B4D1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" name="Rounded Rectangle 10"/>
              <p:cNvSpPr/>
              <p:nvPr/>
            </p:nvSpPr>
            <p:spPr>
              <a:xfrm>
                <a:off x="6634163" y="1639888"/>
                <a:ext cx="1754187" cy="1798637"/>
              </a:xfrm>
              <a:prstGeom prst="roundRect">
                <a:avLst/>
              </a:prstGeom>
              <a:solidFill>
                <a:srgbClr val="B4D1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42" name="Group 41"/>
            <p:cNvGrpSpPr/>
            <p:nvPr/>
          </p:nvGrpSpPr>
          <p:grpSpPr>
            <a:xfrm>
              <a:off x="1052835" y="3056168"/>
              <a:ext cx="6773212" cy="1596099"/>
              <a:chOff x="755650" y="1639888"/>
              <a:chExt cx="7632700" cy="1798637"/>
            </a:xfrm>
          </p:grpSpPr>
          <p:sp>
            <p:nvSpPr>
              <p:cNvPr id="43" name="Rounded Rectangle 42"/>
              <p:cNvSpPr/>
              <p:nvPr/>
            </p:nvSpPr>
            <p:spPr>
              <a:xfrm>
                <a:off x="755650" y="1639888"/>
                <a:ext cx="1754188" cy="1798637"/>
              </a:xfrm>
              <a:prstGeom prst="roundRect">
                <a:avLst/>
              </a:prstGeom>
              <a:solidFill>
                <a:srgbClr val="B4D1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44" name="Rounded Rectangle 43"/>
              <p:cNvSpPr/>
              <p:nvPr/>
            </p:nvSpPr>
            <p:spPr>
              <a:xfrm>
                <a:off x="2746375" y="1639888"/>
                <a:ext cx="1754188" cy="1798637"/>
              </a:xfrm>
              <a:prstGeom prst="roundRect">
                <a:avLst/>
              </a:prstGeom>
              <a:solidFill>
                <a:srgbClr val="B4D1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45" name="Rounded Rectangle 44"/>
              <p:cNvSpPr/>
              <p:nvPr/>
            </p:nvSpPr>
            <p:spPr>
              <a:xfrm>
                <a:off x="4643438" y="1639888"/>
                <a:ext cx="1754187" cy="1798637"/>
              </a:xfrm>
              <a:prstGeom prst="roundRect">
                <a:avLst/>
              </a:prstGeom>
              <a:solidFill>
                <a:srgbClr val="B4D1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46" name="Rounded Rectangle 45"/>
              <p:cNvSpPr/>
              <p:nvPr/>
            </p:nvSpPr>
            <p:spPr>
              <a:xfrm>
                <a:off x="6634163" y="1639888"/>
                <a:ext cx="1754187" cy="1798637"/>
              </a:xfrm>
              <a:prstGeom prst="roundRect">
                <a:avLst/>
              </a:prstGeom>
              <a:solidFill>
                <a:srgbClr val="B4D1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1052835" y="4749139"/>
              <a:ext cx="3323213" cy="1596099"/>
              <a:chOff x="755650" y="1639888"/>
              <a:chExt cx="3744913" cy="1798637"/>
            </a:xfrm>
          </p:grpSpPr>
          <p:sp>
            <p:nvSpPr>
              <p:cNvPr id="49" name="Rounded Rectangle 48"/>
              <p:cNvSpPr/>
              <p:nvPr/>
            </p:nvSpPr>
            <p:spPr>
              <a:xfrm>
                <a:off x="2746375" y="1639888"/>
                <a:ext cx="1754188" cy="1798637"/>
              </a:xfrm>
              <a:prstGeom prst="roundRect">
                <a:avLst/>
              </a:prstGeom>
              <a:solidFill>
                <a:srgbClr val="B4D1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48" name="Rounded Rectangle 47"/>
              <p:cNvSpPr/>
              <p:nvPr/>
            </p:nvSpPr>
            <p:spPr>
              <a:xfrm>
                <a:off x="755650" y="1639888"/>
                <a:ext cx="1754188" cy="1798637"/>
              </a:xfrm>
              <a:prstGeom prst="roundRect">
                <a:avLst/>
              </a:prstGeom>
              <a:solidFill>
                <a:srgbClr val="B4D1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sp>
        <p:nvSpPr>
          <p:cNvPr id="69" name="Rounded Rectangle 68"/>
          <p:cNvSpPr/>
          <p:nvPr/>
        </p:nvSpPr>
        <p:spPr>
          <a:xfrm>
            <a:off x="4636364" y="4568937"/>
            <a:ext cx="1580485" cy="1620531"/>
          </a:xfrm>
          <a:prstGeom prst="roundRect">
            <a:avLst/>
          </a:prstGeom>
          <a:solidFill>
            <a:srgbClr val="B4D1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242" name="Title 5"/>
          <p:cNvSpPr>
            <a:spLocks noGrp="1"/>
          </p:cNvSpPr>
          <p:nvPr>
            <p:ph type="title"/>
          </p:nvPr>
        </p:nvSpPr>
        <p:spPr>
          <a:xfrm>
            <a:off x="461962" y="-13652"/>
            <a:ext cx="8220075" cy="1595437"/>
          </a:xfrm>
        </p:spPr>
        <p:txBody>
          <a:bodyPr/>
          <a:lstStyle/>
          <a:p>
            <a:pPr eaLnBrk="1" hangingPunct="1"/>
            <a:r>
              <a:rPr lang="en-GB" altLang="en-US" b="0" dirty="0">
                <a:solidFill>
                  <a:srgbClr val="7030A0"/>
                </a:solidFill>
              </a:rPr>
              <a:t>Key Words</a:t>
            </a:r>
          </a:p>
        </p:txBody>
      </p:sp>
      <p:sp>
        <p:nvSpPr>
          <p:cNvPr id="10248" name="Rectangle 18"/>
          <p:cNvSpPr>
            <a:spLocks noChangeArrowheads="1"/>
          </p:cNvSpPr>
          <p:nvPr/>
        </p:nvSpPr>
        <p:spPr bwMode="auto">
          <a:xfrm>
            <a:off x="1316114" y="2293393"/>
            <a:ext cx="122501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</a:rPr>
              <a:t>compass</a:t>
            </a:r>
          </a:p>
        </p:txBody>
      </p:sp>
      <p:sp>
        <p:nvSpPr>
          <p:cNvPr id="10249" name="Rectangle 19"/>
          <p:cNvSpPr>
            <a:spLocks noChangeArrowheads="1"/>
          </p:cNvSpPr>
          <p:nvPr/>
        </p:nvSpPr>
        <p:spPr bwMode="auto">
          <a:xfrm>
            <a:off x="3039003" y="2293393"/>
            <a:ext cx="135678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</a:rPr>
              <a:t>directions</a:t>
            </a:r>
          </a:p>
        </p:txBody>
      </p:sp>
      <p:sp>
        <p:nvSpPr>
          <p:cNvPr id="10250" name="Rectangle 20"/>
          <p:cNvSpPr>
            <a:spLocks noChangeArrowheads="1"/>
          </p:cNvSpPr>
          <p:nvPr/>
        </p:nvSpPr>
        <p:spPr bwMode="auto">
          <a:xfrm>
            <a:off x="4663986" y="3795921"/>
            <a:ext cx="1519968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lvl="0"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400" dirty="0">
                <a:ea typeface="+mn-ea"/>
                <a:cs typeface="+mn-cs"/>
              </a:rPr>
              <a:t>aerial view</a:t>
            </a:r>
          </a:p>
          <a:p>
            <a:pPr lvl="0"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1400" dirty="0">
                <a:ea typeface="+mn-ea"/>
                <a:cs typeface="+mn-cs"/>
              </a:rPr>
              <a:t>(birds eye view)</a:t>
            </a:r>
          </a:p>
        </p:txBody>
      </p:sp>
      <p:sp>
        <p:nvSpPr>
          <p:cNvPr id="10251" name="Rectangle 4"/>
          <p:cNvSpPr>
            <a:spLocks noChangeArrowheads="1"/>
          </p:cNvSpPr>
          <p:nvPr/>
        </p:nvSpPr>
        <p:spPr bwMode="auto">
          <a:xfrm>
            <a:off x="2407239" y="5758581"/>
            <a:ext cx="262031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chemeClr val="tx1"/>
                </a:solidFill>
              </a:rPr>
              <a:t>plan</a:t>
            </a: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1590896" y="5731167"/>
            <a:ext cx="65594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</a:rPr>
              <a:t>title</a:t>
            </a:r>
          </a:p>
        </p:txBody>
      </p:sp>
      <p:pic>
        <p:nvPicPr>
          <p:cNvPr id="39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6599">
            <a:off x="1412366" y="1202940"/>
            <a:ext cx="1042758" cy="1044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" name="Rectangle 19"/>
          <p:cNvSpPr>
            <a:spLocks noChangeArrowheads="1"/>
          </p:cNvSpPr>
          <p:nvPr/>
        </p:nvSpPr>
        <p:spPr bwMode="auto">
          <a:xfrm>
            <a:off x="5000111" y="2293393"/>
            <a:ext cx="8529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</a:rPr>
              <a:t>north</a:t>
            </a:r>
          </a:p>
        </p:txBody>
      </p:sp>
      <p:sp>
        <p:nvSpPr>
          <p:cNvPr id="54" name="Rectangle 19"/>
          <p:cNvSpPr>
            <a:spLocks noChangeArrowheads="1"/>
          </p:cNvSpPr>
          <p:nvPr/>
        </p:nvSpPr>
        <p:spPr bwMode="auto">
          <a:xfrm>
            <a:off x="6790440" y="2293393"/>
            <a:ext cx="8595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</a:rPr>
              <a:t>south</a:t>
            </a:r>
          </a:p>
        </p:txBody>
      </p:sp>
      <p:sp>
        <p:nvSpPr>
          <p:cNvPr id="55" name="Rectangle 19"/>
          <p:cNvSpPr>
            <a:spLocks noChangeArrowheads="1"/>
          </p:cNvSpPr>
          <p:nvPr/>
        </p:nvSpPr>
        <p:spPr bwMode="auto">
          <a:xfrm>
            <a:off x="1575668" y="4012280"/>
            <a:ext cx="68640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</a:rPr>
              <a:t>east</a:t>
            </a:r>
          </a:p>
        </p:txBody>
      </p:sp>
      <p:sp>
        <p:nvSpPr>
          <p:cNvPr id="56" name="Rectangle 19"/>
          <p:cNvSpPr>
            <a:spLocks noChangeArrowheads="1"/>
          </p:cNvSpPr>
          <p:nvPr/>
        </p:nvSpPr>
        <p:spPr bwMode="auto">
          <a:xfrm>
            <a:off x="3346075" y="4012280"/>
            <a:ext cx="7426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</a:rPr>
              <a:t>west</a:t>
            </a:r>
          </a:p>
        </p:txBody>
      </p:sp>
      <p:sp>
        <p:nvSpPr>
          <p:cNvPr id="57" name="Rectangle 20"/>
          <p:cNvSpPr>
            <a:spLocks noChangeArrowheads="1"/>
          </p:cNvSpPr>
          <p:nvPr/>
        </p:nvSpPr>
        <p:spPr bwMode="auto">
          <a:xfrm>
            <a:off x="6921982" y="4012280"/>
            <a:ext cx="59644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</a:rPr>
              <a:t>key</a:t>
            </a:r>
          </a:p>
        </p:txBody>
      </p:sp>
      <p:pic>
        <p:nvPicPr>
          <p:cNvPr id="58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8635" y="1646616"/>
            <a:ext cx="1297518" cy="367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Rounded Rectangle 58"/>
          <p:cNvSpPr/>
          <p:nvPr/>
        </p:nvSpPr>
        <p:spPr bwMode="auto">
          <a:xfrm>
            <a:off x="4854312" y="2953505"/>
            <a:ext cx="1141267" cy="841500"/>
          </a:xfrm>
          <a:prstGeom prst="round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0" name="TextBox 21"/>
          <p:cNvSpPr txBox="1">
            <a:spLocks noChangeArrowheads="1"/>
          </p:cNvSpPr>
          <p:nvPr/>
        </p:nvSpPr>
        <p:spPr bwMode="auto">
          <a:xfrm>
            <a:off x="2789238" y="6277506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rgbClr val="B4D17D"/>
                </a:solidFill>
                <a:latin typeface="BPreplay" panose="02000503000000020004" pitchFamily="50" charset="0"/>
              </a:rPr>
              <a:t>Photo courtesy of </a:t>
            </a:r>
            <a:r>
              <a:rPr lang="en-GB" altLang="en-US" sz="500" dirty="0" err="1">
                <a:solidFill>
                  <a:srgbClr val="B4D17D"/>
                </a:solidFill>
                <a:latin typeface="BPreplay" panose="02000503000000020004" pitchFamily="50" charset="0"/>
              </a:rPr>
              <a:t>Barrett.Discovery</a:t>
            </a:r>
            <a:r>
              <a:rPr lang="en-GB" altLang="en-US" sz="500" dirty="0">
                <a:solidFill>
                  <a:srgbClr val="B4D17D"/>
                </a:solidFill>
                <a:latin typeface="BPreplay" panose="02000503000000020004" pitchFamily="50" charset="0"/>
              </a:rPr>
              <a:t> @flickr.com) - granted under creative commons licence – attribution</a:t>
            </a:r>
          </a:p>
        </p:txBody>
      </p:sp>
      <p:pic>
        <p:nvPicPr>
          <p:cNvPr id="61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601" y="3011325"/>
            <a:ext cx="1009205" cy="99676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7094" y="4875540"/>
            <a:ext cx="1163552" cy="8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Arrow Connector 7"/>
          <p:cNvCxnSpPr/>
          <p:nvPr/>
        </p:nvCxnSpPr>
        <p:spPr>
          <a:xfrm flipH="1">
            <a:off x="1567963" y="4665223"/>
            <a:ext cx="210037" cy="23229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4736281" y="5786268"/>
            <a:ext cx="137537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/>
            <a:r>
              <a:rPr lang="en-GB" altLang="en-US" sz="2000" dirty="0"/>
              <a:t>observation</a:t>
            </a:r>
          </a:p>
        </p:txBody>
      </p:sp>
      <p:pic>
        <p:nvPicPr>
          <p:cNvPr id="71" name="Picture 2" descr="2246468202_e79b7aedc6_o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6229" y="4875540"/>
            <a:ext cx="1152619" cy="890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4069" y="4731248"/>
            <a:ext cx="519801" cy="110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1651" y="1260131"/>
            <a:ext cx="1008055" cy="1048537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6684" y="1260131"/>
            <a:ext cx="1005888" cy="1048537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677" y="2991297"/>
            <a:ext cx="1005888" cy="1017305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4450" y="2999413"/>
            <a:ext cx="1005888" cy="1001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1008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5"/>
          <p:cNvSpPr>
            <a:spLocks noGrp="1"/>
          </p:cNvSpPr>
          <p:nvPr>
            <p:ph type="title"/>
          </p:nvPr>
        </p:nvSpPr>
        <p:spPr>
          <a:xfrm>
            <a:off x="457200" y="110287"/>
            <a:ext cx="8220075" cy="1595437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3200" b="0" dirty="0">
                <a:solidFill>
                  <a:srgbClr val="7030A0"/>
                </a:solidFill>
              </a:rPr>
              <a:t>What Is a ‘Birds Eye View’? </a:t>
            </a:r>
          </a:p>
        </p:txBody>
      </p:sp>
      <p:sp>
        <p:nvSpPr>
          <p:cNvPr id="15363" name="TextBox 7"/>
          <p:cNvSpPr txBox="1">
            <a:spLocks noChangeArrowheads="1"/>
          </p:cNvSpPr>
          <p:nvPr/>
        </p:nvSpPr>
        <p:spPr bwMode="auto">
          <a:xfrm>
            <a:off x="827088" y="4005263"/>
            <a:ext cx="7416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rgbClr val="FF000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/>
            </a:r>
            <a:br>
              <a:rPr lang="en-GB" altLang="en-US" sz="2000" b="1">
                <a:solidFill>
                  <a:srgbClr val="FF000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</a:br>
            <a:endParaRPr lang="en-GB" altLang="en-US" sz="2000" b="1">
              <a:solidFill>
                <a:srgbClr val="FF0000"/>
              </a:solidFill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pic>
        <p:nvPicPr>
          <p:cNvPr id="15364" name="Picture 3" descr="14747484730_345bd68fd3_k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296988"/>
            <a:ext cx="7632700" cy="477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TextBox 5"/>
          <p:cNvSpPr txBox="1">
            <a:spLocks noChangeArrowheads="1"/>
          </p:cNvSpPr>
          <p:nvPr/>
        </p:nvSpPr>
        <p:spPr bwMode="auto">
          <a:xfrm>
            <a:off x="1150938" y="6253163"/>
            <a:ext cx="6842125" cy="9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600">
                <a:solidFill>
                  <a:srgbClr val="90B15A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t>Photo courtesy of givingnot@rocketmail.com (@flickr.com)-granted under creative commons license-attribution</a:t>
            </a:r>
          </a:p>
        </p:txBody>
      </p:sp>
      <p:pic>
        <p:nvPicPr>
          <p:cNvPr id="15366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52325">
            <a:off x="7107238" y="476250"/>
            <a:ext cx="1868487" cy="110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14979972066_dd4cc4b1bd_b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84"/>
          <a:stretch>
            <a:fillRect/>
          </a:stretch>
        </p:blipFill>
        <p:spPr bwMode="auto">
          <a:xfrm>
            <a:off x="755650" y="1296988"/>
            <a:ext cx="7632700" cy="477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itle 5"/>
          <p:cNvSpPr>
            <a:spLocks noGrp="1"/>
          </p:cNvSpPr>
          <p:nvPr>
            <p:ph type="title"/>
          </p:nvPr>
        </p:nvSpPr>
        <p:spPr>
          <a:xfrm>
            <a:off x="457200" y="110287"/>
            <a:ext cx="8220075" cy="1595437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3200" b="0" dirty="0">
                <a:solidFill>
                  <a:srgbClr val="7030A0"/>
                </a:solidFill>
              </a:rPr>
              <a:t>What Is an Aerial View? </a:t>
            </a:r>
          </a:p>
        </p:txBody>
      </p:sp>
      <p:sp>
        <p:nvSpPr>
          <p:cNvPr id="17412" name="TextBox 7"/>
          <p:cNvSpPr txBox="1">
            <a:spLocks noChangeArrowheads="1"/>
          </p:cNvSpPr>
          <p:nvPr/>
        </p:nvSpPr>
        <p:spPr bwMode="auto">
          <a:xfrm>
            <a:off x="827088" y="4005263"/>
            <a:ext cx="7416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rgbClr val="FF000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/>
            </a:r>
            <a:br>
              <a:rPr lang="en-GB" altLang="en-US" sz="2000" b="1">
                <a:solidFill>
                  <a:srgbClr val="FF000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</a:br>
            <a:endParaRPr lang="en-GB" altLang="en-US" sz="2000" b="1">
              <a:solidFill>
                <a:srgbClr val="FF0000"/>
              </a:solidFill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7413" name="TextBox 5"/>
          <p:cNvSpPr txBox="1">
            <a:spLocks noChangeArrowheads="1"/>
          </p:cNvSpPr>
          <p:nvPr/>
        </p:nvSpPr>
        <p:spPr bwMode="auto">
          <a:xfrm>
            <a:off x="1160463" y="6253163"/>
            <a:ext cx="6842125" cy="9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">
                <a:solidFill>
                  <a:srgbClr val="90B15A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t>Photo courtesy of Gemma Thomson (@flickr.com)-granted under creative commons licence - attribution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5"/>
          <p:cNvSpPr>
            <a:spLocks noGrp="1"/>
          </p:cNvSpPr>
          <p:nvPr>
            <p:ph type="title"/>
          </p:nvPr>
        </p:nvSpPr>
        <p:spPr>
          <a:xfrm>
            <a:off x="457200" y="171133"/>
            <a:ext cx="8220075" cy="1595437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b="0" dirty="0">
                <a:solidFill>
                  <a:srgbClr val="7030A0"/>
                </a:solidFill>
              </a:rPr>
              <a:t>Spot the Difference!</a:t>
            </a:r>
          </a:p>
        </p:txBody>
      </p:sp>
      <p:sp>
        <p:nvSpPr>
          <p:cNvPr id="19459" name="TextBox 7"/>
          <p:cNvSpPr txBox="1">
            <a:spLocks noChangeArrowheads="1"/>
          </p:cNvSpPr>
          <p:nvPr/>
        </p:nvSpPr>
        <p:spPr bwMode="auto">
          <a:xfrm>
            <a:off x="827088" y="4005263"/>
            <a:ext cx="7416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rgbClr val="FF000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/>
            </a:r>
            <a:br>
              <a:rPr lang="en-GB" altLang="en-US" sz="2000" b="1">
                <a:solidFill>
                  <a:srgbClr val="FF000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</a:br>
            <a:endParaRPr lang="en-GB" altLang="en-US" sz="2000" b="1">
              <a:solidFill>
                <a:srgbClr val="FF0000"/>
              </a:solidFill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9460" name="TextBox 5"/>
          <p:cNvSpPr txBox="1">
            <a:spLocks noChangeArrowheads="1"/>
          </p:cNvSpPr>
          <p:nvPr/>
        </p:nvSpPr>
        <p:spPr bwMode="auto">
          <a:xfrm>
            <a:off x="1160463" y="6253163"/>
            <a:ext cx="6842125" cy="9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">
                <a:solidFill>
                  <a:srgbClr val="90B15A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t>Photo courtesy of sarfraz hayat and givingnot@rocketmail.com (@flickr.com)-granted under creative commons licence - attribution</a:t>
            </a:r>
          </a:p>
        </p:txBody>
      </p:sp>
      <p:pic>
        <p:nvPicPr>
          <p:cNvPr id="19461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7788" y="59372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462" name="Group 2"/>
          <p:cNvGrpSpPr>
            <a:grpSpLocks/>
          </p:cNvGrpSpPr>
          <p:nvPr/>
        </p:nvGrpSpPr>
        <p:grpSpPr bwMode="auto">
          <a:xfrm>
            <a:off x="503238" y="1814513"/>
            <a:ext cx="8137525" cy="3228975"/>
            <a:chOff x="476513" y="1160463"/>
            <a:chExt cx="8137525" cy="3229414"/>
          </a:xfrm>
        </p:grpSpPr>
        <p:pic>
          <p:nvPicPr>
            <p:cNvPr id="19463" name="Picture 7" descr="14747484730_345bd68fd3_k.jp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865"/>
            <a:stretch>
              <a:fillRect/>
            </a:stretch>
          </p:blipFill>
          <p:spPr bwMode="auto">
            <a:xfrm>
              <a:off x="4535488" y="1160463"/>
              <a:ext cx="4078550" cy="3229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64" name="Picture 2" descr="3979528207_d69aa1cb08_b.jp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65"/>
            <a:stretch>
              <a:fillRect/>
            </a:stretch>
          </p:blipFill>
          <p:spPr bwMode="auto">
            <a:xfrm>
              <a:off x="476513" y="1160463"/>
              <a:ext cx="4078551" cy="3229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24902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Can you identify what these aerial view features are?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08836" y="2025354"/>
            <a:ext cx="2652864" cy="156368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9376" y="1744987"/>
            <a:ext cx="2219771" cy="237700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113" y="4062145"/>
            <a:ext cx="2208599" cy="171436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7577" y="4273075"/>
            <a:ext cx="3314700" cy="186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0526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5"/>
          <p:cNvSpPr>
            <a:spLocks noGrp="1"/>
          </p:cNvSpPr>
          <p:nvPr>
            <p:ph type="title"/>
          </p:nvPr>
        </p:nvSpPr>
        <p:spPr>
          <a:xfrm>
            <a:off x="461963" y="120561"/>
            <a:ext cx="8220075" cy="1595437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3200" b="0" dirty="0">
                <a:solidFill>
                  <a:srgbClr val="7030A0"/>
                </a:solidFill>
              </a:rPr>
              <a:t>What Is an Aerial Plan? </a:t>
            </a:r>
          </a:p>
        </p:txBody>
      </p:sp>
      <p:sp>
        <p:nvSpPr>
          <p:cNvPr id="21507" name="TextBox 7"/>
          <p:cNvSpPr txBox="1">
            <a:spLocks noChangeArrowheads="1"/>
          </p:cNvSpPr>
          <p:nvPr/>
        </p:nvSpPr>
        <p:spPr bwMode="auto">
          <a:xfrm>
            <a:off x="827088" y="4005263"/>
            <a:ext cx="7416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rgbClr val="FF000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/>
            </a:r>
            <a:br>
              <a:rPr lang="en-GB" altLang="en-US" sz="2000" b="1">
                <a:solidFill>
                  <a:srgbClr val="FF000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</a:br>
            <a:endParaRPr lang="en-GB" altLang="en-US" sz="2000" b="1">
              <a:solidFill>
                <a:srgbClr val="FF0000"/>
              </a:solidFill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1508" name="TextBox 5"/>
          <p:cNvSpPr txBox="1">
            <a:spLocks noChangeArrowheads="1"/>
          </p:cNvSpPr>
          <p:nvPr/>
        </p:nvSpPr>
        <p:spPr bwMode="auto">
          <a:xfrm>
            <a:off x="1150938" y="6253163"/>
            <a:ext cx="6842125" cy="9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">
                <a:solidFill>
                  <a:srgbClr val="90B15A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t>Photo courtesy of CJ(@flickr.com)-granted under creative commons license-attribution</a:t>
            </a:r>
          </a:p>
        </p:txBody>
      </p:sp>
      <p:pic>
        <p:nvPicPr>
          <p:cNvPr id="21509" name="Picture 2" descr="2246468202_e79b7aedc6_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113" y="1303540"/>
            <a:ext cx="6254750" cy="483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7997" y="59372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Now it is your turn to draw a plan of your garden or a room in your house.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6701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2080</TotalTime>
  <Words>225</Words>
  <Application>Microsoft Office PowerPoint</Application>
  <PresentationFormat>On-screen Show (4:3)</PresentationFormat>
  <Paragraphs>48</Paragraphs>
  <Slides>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Calibri</vt:lpstr>
      <vt:lpstr>BPreplay</vt:lpstr>
      <vt:lpstr>Arial</vt:lpstr>
      <vt:lpstr>MS PGothic</vt:lpstr>
      <vt:lpstr>MS PGothic</vt:lpstr>
      <vt:lpstr>Sassoon Infant Md</vt:lpstr>
      <vt:lpstr>Sassoon Infant Rg</vt:lpstr>
      <vt:lpstr>Office Theme</vt:lpstr>
      <vt:lpstr>PowerPoint Presentation</vt:lpstr>
      <vt:lpstr>Aims</vt:lpstr>
      <vt:lpstr>Key Words</vt:lpstr>
      <vt:lpstr>What Is a ‘Birds Eye View’? </vt:lpstr>
      <vt:lpstr>What Is an Aerial View? </vt:lpstr>
      <vt:lpstr>Spot the Difference!</vt:lpstr>
      <vt:lpstr>Can you identify what these aerial view features are?</vt:lpstr>
      <vt:lpstr>What Is an Aerial Plan? </vt:lpstr>
      <vt:lpstr>Now it is your turn to draw a plan of your garden or a room in your house.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SHF User</cp:lastModifiedBy>
  <cp:revision>343</cp:revision>
  <dcterms:created xsi:type="dcterms:W3CDTF">2014-10-01T16:09:27Z</dcterms:created>
  <dcterms:modified xsi:type="dcterms:W3CDTF">2020-04-25T17:41:52Z</dcterms:modified>
</cp:coreProperties>
</file>